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1v" ContentType="video/m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  <p:sldMasterId id="2147483707" r:id="rId2"/>
  </p:sldMasterIdLst>
  <p:notesMasterIdLst>
    <p:notesMasterId r:id="rId44"/>
  </p:notesMasterIdLst>
  <p:handoutMasterIdLst>
    <p:handoutMasterId r:id="rId45"/>
  </p:handoutMasterIdLst>
  <p:sldIdLst>
    <p:sldId id="852" r:id="rId3"/>
    <p:sldId id="854" r:id="rId4"/>
    <p:sldId id="855" r:id="rId5"/>
    <p:sldId id="900" r:id="rId6"/>
    <p:sldId id="901" r:id="rId7"/>
    <p:sldId id="902" r:id="rId8"/>
    <p:sldId id="903" r:id="rId9"/>
    <p:sldId id="878" r:id="rId10"/>
    <p:sldId id="860" r:id="rId11"/>
    <p:sldId id="879" r:id="rId12"/>
    <p:sldId id="861" r:id="rId13"/>
    <p:sldId id="862" r:id="rId14"/>
    <p:sldId id="863" r:id="rId15"/>
    <p:sldId id="864" r:id="rId16"/>
    <p:sldId id="867" r:id="rId17"/>
    <p:sldId id="865" r:id="rId18"/>
    <p:sldId id="898" r:id="rId19"/>
    <p:sldId id="866" r:id="rId20"/>
    <p:sldId id="881" r:id="rId21"/>
    <p:sldId id="882" r:id="rId22"/>
    <p:sldId id="883" r:id="rId23"/>
    <p:sldId id="884" r:id="rId24"/>
    <p:sldId id="885" r:id="rId25"/>
    <p:sldId id="886" r:id="rId26"/>
    <p:sldId id="887" r:id="rId27"/>
    <p:sldId id="888" r:id="rId28"/>
    <p:sldId id="889" r:id="rId29"/>
    <p:sldId id="890" r:id="rId30"/>
    <p:sldId id="891" r:id="rId31"/>
    <p:sldId id="892" r:id="rId32"/>
    <p:sldId id="893" r:id="rId33"/>
    <p:sldId id="894" r:id="rId34"/>
    <p:sldId id="895" r:id="rId35"/>
    <p:sldId id="896" r:id="rId36"/>
    <p:sldId id="897" r:id="rId37"/>
    <p:sldId id="868" r:id="rId38"/>
    <p:sldId id="870" r:id="rId39"/>
    <p:sldId id="875" r:id="rId40"/>
    <p:sldId id="876" r:id="rId41"/>
    <p:sldId id="877" r:id="rId42"/>
    <p:sldId id="899" r:id="rId43"/>
  </p:sldIdLst>
  <p:sldSz cx="9144000" cy="6858000" type="screen4x3"/>
  <p:notesSz cx="10234613" cy="7099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FFF99"/>
    <a:srgbClr val="99CCFF"/>
    <a:srgbClr val="008000"/>
    <a:srgbClr val="333399"/>
    <a:srgbClr val="339933"/>
    <a:srgbClr val="FF0000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718" autoAdjust="0"/>
  </p:normalViewPr>
  <p:slideViewPr>
    <p:cSldViewPr>
      <p:cViewPr varScale="1">
        <p:scale>
          <a:sx n="101" d="100"/>
          <a:sy n="101" d="100"/>
        </p:scale>
        <p:origin x="859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1842" y="-84"/>
      </p:cViewPr>
      <p:guideLst>
        <p:guide orient="horz" pos="2236"/>
        <p:guide pos="32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90" tIns="47644" rIns="95290" bIns="47644" numCol="1" anchor="t" anchorCtr="0" compatLnSpc="1">
            <a:prstTxWarp prst="textNoShape">
              <a:avLst/>
            </a:prstTxWarp>
          </a:bodyPr>
          <a:lstStyle>
            <a:lvl1pPr defTabSz="954088" rtl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9138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90" tIns="47644" rIns="95290" bIns="47644" numCol="1" anchor="t" anchorCtr="0" compatLnSpc="1">
            <a:prstTxWarp prst="textNoShape">
              <a:avLst/>
            </a:prstTxWarp>
          </a:bodyPr>
          <a:lstStyle>
            <a:lvl1pPr algn="r" defTabSz="954088" rtl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90" tIns="47644" rIns="95290" bIns="47644" numCol="1" anchor="b" anchorCtr="0" compatLnSpc="1">
            <a:prstTxWarp prst="textNoShape">
              <a:avLst/>
            </a:prstTxWarp>
          </a:bodyPr>
          <a:lstStyle>
            <a:lvl1pPr defTabSz="954088" rtl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90" tIns="47644" rIns="95290" bIns="47644" numCol="1" anchor="b" anchorCtr="0" compatLnSpc="1">
            <a:prstTxWarp prst="textNoShape">
              <a:avLst/>
            </a:prstTxWarp>
          </a:bodyPr>
          <a:lstStyle>
            <a:lvl1pPr algn="r" defTabSz="954088" rtl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44CA9252-3E7A-49A3-BF64-CAC862474B7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7824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290" tIns="47644" rIns="95290" bIns="47644" numCol="1" anchor="t" anchorCtr="0" compatLnSpc="1">
            <a:prstTxWarp prst="textNoShape">
              <a:avLst/>
            </a:prstTxWarp>
          </a:bodyPr>
          <a:lstStyle>
            <a:lvl1pPr defTabSz="954088" rtl="1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680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5799138" y="0"/>
            <a:ext cx="4435475" cy="3556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290" tIns="47644" rIns="95290" bIns="47644" numCol="1" anchor="t" anchorCtr="0" compatLnSpc="1">
            <a:prstTxWarp prst="textNoShape">
              <a:avLst/>
            </a:prstTxWarp>
          </a:bodyPr>
          <a:lstStyle>
            <a:lvl1pPr algn="r" defTabSz="954088" rtl="1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523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43275" y="530225"/>
            <a:ext cx="3551238" cy="26638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66838" y="3371850"/>
            <a:ext cx="7500937" cy="3197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290" tIns="47644" rIns="95290" bIns="476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noProof="0" smtClean="0"/>
              <a:t>Click to edit Master text styles</a:t>
            </a:r>
          </a:p>
          <a:p>
            <a:pPr lvl="1"/>
            <a:r>
              <a:rPr lang="en-US" altLang="he-IL" noProof="0" smtClean="0"/>
              <a:t>Second level</a:t>
            </a:r>
          </a:p>
          <a:p>
            <a:pPr lvl="2"/>
            <a:r>
              <a:rPr lang="en-US" altLang="he-IL" noProof="0" smtClean="0"/>
              <a:t>Third level</a:t>
            </a:r>
          </a:p>
          <a:p>
            <a:pPr lvl="3"/>
            <a:r>
              <a:rPr lang="en-US" altLang="he-IL" noProof="0" smtClean="0"/>
              <a:t>Fourth level</a:t>
            </a:r>
          </a:p>
          <a:p>
            <a:pPr lvl="4"/>
            <a:r>
              <a:rPr lang="en-US" altLang="he-IL" noProof="0" smtClean="0"/>
              <a:t>Fifth level</a:t>
            </a:r>
          </a:p>
        </p:txBody>
      </p:sp>
      <p:sp>
        <p:nvSpPr>
          <p:cNvPr id="7680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3700"/>
            <a:ext cx="4435475" cy="3556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290" tIns="47644" rIns="95290" bIns="47644" numCol="1" anchor="b" anchorCtr="0" compatLnSpc="1">
            <a:prstTxWarp prst="textNoShape">
              <a:avLst/>
            </a:prstTxWarp>
          </a:bodyPr>
          <a:lstStyle>
            <a:lvl1pPr defTabSz="954088" rtl="1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680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9138" y="6743700"/>
            <a:ext cx="4435475" cy="3556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290" tIns="47644" rIns="95290" bIns="47644" numCol="1" anchor="b" anchorCtr="0" compatLnSpc="1">
            <a:prstTxWarp prst="textNoShape">
              <a:avLst/>
            </a:prstTxWarp>
          </a:bodyPr>
          <a:lstStyle>
            <a:lvl1pPr algn="r" defTabSz="954088" rtl="1">
              <a:defRPr sz="1300"/>
            </a:lvl1pPr>
          </a:lstStyle>
          <a:p>
            <a:pPr>
              <a:defRPr/>
            </a:pPr>
            <a:fld id="{D881F0EA-B013-4135-9FAF-2C8604A7E817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89152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09E552-AAA0-4880-B93A-AD31D55C8226}" type="slidenum">
              <a:rPr lang="he-IL" altLang="en-US" smtClean="0"/>
              <a:pPr/>
              <a:t>4</a:t>
            </a:fld>
            <a:endParaRPr lang="en-US" altLang="en-US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36655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2D5F98-233A-4E46-A68B-77A761B0A6B2}" type="slidenum">
              <a:rPr kumimoji="0" lang="he-IL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 (Hebrew)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 (Hebrew)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3313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34607D-4D5E-4413-9BF4-975F46E2431F}" type="slidenum">
              <a:rPr lang="he-IL" altLang="en-US" smtClean="0"/>
              <a:pPr/>
              <a:t>36</a:t>
            </a:fld>
            <a:endParaRPr lang="en-US" altLang="en-US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31813"/>
            <a:ext cx="3549650" cy="2662237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6838" y="3373438"/>
            <a:ext cx="7500937" cy="3194050"/>
          </a:xfrm>
          <a:noFill/>
          <a:ln w="9525"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222291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0A242-17B7-4688-B857-8B2690EFEFB6}" type="slidenum">
              <a:rPr lang="he-IL" altLang="en-US" smtClean="0"/>
              <a:pPr/>
              <a:t>37</a:t>
            </a:fld>
            <a:endParaRPr lang="en-US" altLang="en-US" smtClean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38682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A482D2-7988-4740-80E3-18D01D8E1075}" type="slidenum">
              <a:rPr lang="he-IL" altLang="en-US" smtClean="0"/>
              <a:pPr/>
              <a:t>38</a:t>
            </a:fld>
            <a:endParaRPr lang="en-US" altLang="en-US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68683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72F83E-16D1-419C-906E-666560931193}" type="slidenum">
              <a:rPr lang="he-IL" altLang="en-US" smtClean="0"/>
              <a:pPr/>
              <a:t>5</a:t>
            </a:fld>
            <a:endParaRPr lang="en-US" altLang="en-US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30575" y="530225"/>
            <a:ext cx="3535363" cy="2651125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7150" y="3355975"/>
            <a:ext cx="7534275" cy="3240088"/>
          </a:xfrm>
          <a:noFill/>
          <a:ln w="9525"/>
        </p:spPr>
        <p:txBody>
          <a:bodyPr/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0760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10E714-9E39-4D91-84D3-49361223FA57}" type="slidenum">
              <a:rPr lang="he-IL" altLang="en-US" smtClean="0"/>
              <a:pPr/>
              <a:t>6</a:t>
            </a:fld>
            <a:endParaRPr lang="en-US" altLang="en-US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28988" y="530225"/>
            <a:ext cx="3535362" cy="2651125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8738" y="3357563"/>
            <a:ext cx="7532687" cy="3238500"/>
          </a:xfrm>
          <a:noFill/>
          <a:ln w="9525"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13360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0E5306-8AB8-4EB3-A69C-E07CE50D35FF}" type="slidenum">
              <a:rPr lang="he-IL" altLang="en-US" smtClean="0"/>
              <a:pPr/>
              <a:t>7</a:t>
            </a:fld>
            <a:endParaRPr lang="en-US" altLang="en-US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31813"/>
            <a:ext cx="3549650" cy="2662237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6838" y="3373438"/>
            <a:ext cx="7500937" cy="3194050"/>
          </a:xfrm>
          <a:noFill/>
          <a:ln w="9525"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935400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E7F60A-22DE-4439-B643-5CA2DE2A0BD1}" type="slidenum">
              <a:rPr lang="he-IL" altLang="en-US" smtClean="0"/>
              <a:pPr/>
              <a:t>9</a:t>
            </a:fld>
            <a:endParaRPr lang="en-US" alt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31813"/>
            <a:ext cx="3549650" cy="2662237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6838" y="3373438"/>
            <a:ext cx="7500937" cy="3194050"/>
          </a:xfrm>
          <a:noFill/>
          <a:ln w="9525"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4089984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0A8DF8-B126-4258-A988-18AADB08527C}" type="slidenum">
              <a:rPr lang="he-IL" altLang="en-US" smtClean="0"/>
              <a:pPr/>
              <a:t>11</a:t>
            </a:fld>
            <a:endParaRPr lang="en-US" altLang="en-US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30575" y="530225"/>
            <a:ext cx="3535363" cy="2651125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7150" y="3355975"/>
            <a:ext cx="7534275" cy="3240088"/>
          </a:xfrm>
          <a:noFill/>
          <a:ln w="9525"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741751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4DD058-2C5F-41BF-8A46-26C7CD389873}" type="slidenum">
              <a:rPr lang="he-IL" altLang="en-US" smtClean="0"/>
              <a:pPr/>
              <a:t>12</a:t>
            </a:fld>
            <a:endParaRPr lang="en-US" altLang="en-US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30575" y="530225"/>
            <a:ext cx="3535363" cy="2651125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7150" y="3355975"/>
            <a:ext cx="7534275" cy="3240088"/>
          </a:xfrm>
          <a:noFill/>
          <a:ln w="9525"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537507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CAAC79-F589-4C6E-B79A-9F11402AEC99}" type="slidenum">
              <a:rPr lang="he-IL" altLang="en-US" smtClean="0"/>
              <a:pPr/>
              <a:t>13</a:t>
            </a:fld>
            <a:endParaRPr lang="en-US" altLang="en-US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28988" y="530225"/>
            <a:ext cx="3535362" cy="2651125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8738" y="3357563"/>
            <a:ext cx="7532687" cy="3238500"/>
          </a:xfrm>
          <a:noFill/>
          <a:ln w="9525"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094962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F6963E-9E7B-4A91-B9D8-71BFADAE506E}" type="slidenum">
              <a:rPr lang="he-IL" altLang="en-US" smtClean="0"/>
              <a:pPr/>
              <a:t>14</a:t>
            </a:fld>
            <a:endParaRPr lang="en-US" altLang="en-US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28988" y="530225"/>
            <a:ext cx="3535362" cy="2651125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8738" y="3357563"/>
            <a:ext cx="7532687" cy="3238500"/>
          </a:xfrm>
          <a:noFill/>
          <a:ln w="9525"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405349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pain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1828800"/>
            <a:ext cx="82296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DC_HE bl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2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he-IL"/>
              <a:t>Click to edit Master title style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US" altLang="he-IL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11200" y="6229350"/>
            <a:ext cx="19304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49600" y="6229350"/>
            <a:ext cx="2844800" cy="514350"/>
          </a:xfrm>
        </p:spPr>
        <p:txBody>
          <a:bodyPr/>
          <a:lstStyle>
            <a:lvl1pPr>
              <a:defRPr b="0"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04000" y="6229350"/>
            <a:ext cx="1828800" cy="514350"/>
          </a:xfrm>
        </p:spPr>
        <p:txBody>
          <a:bodyPr/>
          <a:lstStyle>
            <a:lvl1pPr>
              <a:defRPr sz="1400"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fld id="{92C91784-C1C3-4632-9F28-45E781FC6FB8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EE54A8-08E8-4889-991A-994EAD017F9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457200"/>
            <a:ext cx="2044700" cy="5600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5981700" cy="5600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3E4CB-5786-4DE1-91C6-163918A8468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lang="en-US" sz="4000" kern="1200" dirty="0">
                <a:solidFill>
                  <a:srgbClr val="99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lang="en-US" sz="3200" kern="1200" dirty="0">
                <a:solidFill>
                  <a:srgbClr val="000099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12/4/2018</a:t>
            </a:fld>
            <a:endParaRPr lang="en-US"/>
          </a:p>
        </p:txBody>
      </p:sp>
      <p:pic>
        <p:nvPicPr>
          <p:cNvPr id="7" name="Picture 7" descr="IDC_HE blu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0051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376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239000" cy="1143000"/>
          </a:xfrm>
        </p:spPr>
        <p:txBody>
          <a:bodyPr>
            <a:noAutofit/>
          </a:bodyPr>
          <a:lstStyle>
            <a:lvl1pPr>
              <a:defRPr lang="en-US" sz="4000" b="1" kern="1200" dirty="0">
                <a:solidFill>
                  <a:srgbClr val="99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990099"/>
              </a:buClr>
              <a:buFont typeface="Wingdings" pitchFamily="2" charset="2"/>
              <a:buChar char="§"/>
              <a:defRPr>
                <a:solidFill>
                  <a:srgbClr val="000099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990099"/>
              </a:buClr>
              <a:buFont typeface="Wingdings" pitchFamily="2" charset="2"/>
              <a:buChar char="§"/>
              <a:defRPr>
                <a:solidFill>
                  <a:srgbClr val="000099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00099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000099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000099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12/4/2018</a:t>
            </a:fld>
            <a:endParaRPr lang="en-US"/>
          </a:p>
        </p:txBody>
      </p:sp>
      <p:pic>
        <p:nvPicPr>
          <p:cNvPr id="7" name="Picture 7" descr="IDC_HE blu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0051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6842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74638"/>
            <a:ext cx="6781800" cy="1020762"/>
          </a:xfrm>
        </p:spPr>
        <p:txBody>
          <a:bodyPr>
            <a:noAutofit/>
          </a:bodyPr>
          <a:lstStyle>
            <a:lvl1pPr>
              <a:defRPr lang="en-US" sz="4000" kern="1200" dirty="0">
                <a:solidFill>
                  <a:srgbClr val="990099"/>
                </a:solidFill>
                <a:latin typeface="Arial Black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12/4/2018</a:t>
            </a:fld>
            <a:endParaRPr lang="en-US"/>
          </a:p>
        </p:txBody>
      </p:sp>
      <p:pic>
        <p:nvPicPr>
          <p:cNvPr id="6" name="Picture 7" descr="IDC_HE blu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0051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796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F89D1-727C-46BB-937B-A091C829F94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05D050-9FE4-47E2-803E-5DE47029C993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E85F8-5A00-4484-824B-36F4A9A2893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1218F-A14F-4314-8081-BE3DE6A4316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03F516-853F-45C3-9FA8-A2E0EEB21573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5C7B9C-2097-4AB0-9CD9-177096757769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E0BEE0-2839-4BE9-AD60-E36793C0009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0C3EFC-97DC-488B-9E71-5D112F6009B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smtClean="0"/>
              <a:t>Click to edit Master title style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85950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smtClean="0"/>
              <a:t>Click to edit Master text styles</a:t>
            </a:r>
          </a:p>
          <a:p>
            <a:pPr lvl="1"/>
            <a:r>
              <a:rPr lang="en-US" altLang="he-IL" smtClean="0"/>
              <a:t>Second level</a:t>
            </a:r>
          </a:p>
          <a:p>
            <a:pPr lvl="2"/>
            <a:r>
              <a:rPr lang="en-US" altLang="he-IL" smtClean="0"/>
              <a:t>Third level</a:t>
            </a:r>
          </a:p>
          <a:p>
            <a:pPr lvl="3"/>
            <a:r>
              <a:rPr lang="en-US" altLang="he-IL" smtClean="0"/>
              <a:t>Fourth level</a:t>
            </a:r>
          </a:p>
          <a:p>
            <a:pPr lvl="4"/>
            <a:r>
              <a:rPr lang="en-US" altLang="he-IL" smtClean="0"/>
              <a:t>Fifth level</a:t>
            </a:r>
          </a:p>
        </p:txBody>
      </p:sp>
      <p:sp>
        <p:nvSpPr>
          <p:cNvPr id="1617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179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6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4395907-0B31-4188-9398-650C61799D45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6179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 b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pic>
        <p:nvPicPr>
          <p:cNvPr id="22535" name="Picture 7" descr="IDC_HE blu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800">
          <a:solidFill>
            <a:srgbClr val="003399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400">
          <a:solidFill>
            <a:srgbClr val="003399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12/4/2018</a:t>
            </a:fld>
            <a:endParaRPr lang="en-US"/>
          </a:p>
        </p:txBody>
      </p:sp>
      <p:pic>
        <p:nvPicPr>
          <p:cNvPr id="7" name="Picture 7" descr="IDC_HE blu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0051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7848600" y="6400800"/>
            <a:ext cx="1295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he-IL" sz="1400" b="1" dirty="0" smtClean="0">
                <a:solidFill>
                  <a:schemeClr val="tx1"/>
                </a:solidFill>
              </a:rPr>
              <a:t>Y</a:t>
            </a:r>
            <a:r>
              <a:rPr lang="en-US" altLang="he-IL" sz="1400" b="1" dirty="0">
                <a:solidFill>
                  <a:schemeClr val="tx1"/>
                </a:solidFill>
              </a:rPr>
              <a:t>. Moses  </a:t>
            </a:r>
            <a:fld id="{789B362B-1F81-42CB-BB37-CA930AFF63E1}" type="slidenum">
              <a:rPr lang="he-IL" altLang="he-IL" sz="1400" b="1">
                <a:solidFill>
                  <a:schemeClr val="tx1"/>
                </a:solidFill>
                <a:cs typeface="Times New Roman" pitchFamily="18" charset="0"/>
              </a:rPr>
              <a:pPr>
                <a:defRPr/>
              </a:pPr>
              <a:t>‹#›</a:t>
            </a:fld>
            <a:endParaRPr lang="en-US" altLang="he-IL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421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lang="en-US" sz="4000" b="1" kern="1200" dirty="0">
          <a:solidFill>
            <a:srgbClr val="99009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3200" kern="1200" dirty="0" smtClean="0">
          <a:solidFill>
            <a:srgbClr val="000099"/>
          </a:solidFill>
          <a:latin typeface="Arial" panose="020B0604020202020204" pitchFamily="34" charset="0"/>
          <a:ea typeface="Tahoma" pitchFamily="34" charset="0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009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009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009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009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42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9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1v"/><Relationship Id="rId7" Type="http://schemas.openxmlformats.org/officeDocument/2006/relationships/image" Target="../media/image4.png"/><Relationship Id="rId2" Type="http://schemas.openxmlformats.org/officeDocument/2006/relationships/video" Target="file:///C:\Users\yael\Dropbox\courses\Vision\CV-2016\Talks-2016\cam3.avi" TargetMode="External"/><Relationship Id="rId1" Type="http://schemas.microsoft.com/office/2007/relationships/media" Target="file:///C:\Users\yael\Dropbox\courses\Vision\CV-2016\Talks-2016\cam3.avi" TargetMode="External"/><Relationship Id="rId6" Type="http://schemas.openxmlformats.org/officeDocument/2006/relationships/hyperlink" Target="http://www.youtube.com/watch?v=SfNNV5AiwiE" TargetMode="Externa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.m1v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youtu.be/0L34HsXXU00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file:///C:\Users\yael\Dropbox\courses\Vision\CV-2016\Talks-2016\red07.mpeg" TargetMode="External"/><Relationship Id="rId7" Type="http://schemas.openxmlformats.org/officeDocument/2006/relationships/image" Target="../media/image8.jpeg"/><Relationship Id="rId2" Type="http://schemas.openxmlformats.org/officeDocument/2006/relationships/video" Target="file:///C:\Users\yael\Dropbox\courses\Vision\CV-2016\Talks-2016\red08.mpeg" TargetMode="External"/><Relationship Id="rId1" Type="http://schemas.microsoft.com/office/2007/relationships/media" Target="file:///C:\Users\yael\Dropbox\courses\Vision\CV-2016\Talks-2016\red08.mpeg" TargetMode="Externa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6.xml"/><Relationship Id="rId4" Type="http://schemas.openxmlformats.org/officeDocument/2006/relationships/video" Target="file:///C:\Users\yael\Dropbox\courses\Vision\CV-2016\Talks-2016\red07.mpe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1123950"/>
            <a:ext cx="7772400" cy="1143000"/>
          </a:xfrm>
        </p:spPr>
        <p:txBody>
          <a:bodyPr/>
          <a:lstStyle/>
          <a:p>
            <a:r>
              <a:rPr lang="en-US" dirty="0" smtClean="0"/>
              <a:t>Change Detection</a:t>
            </a:r>
            <a:br>
              <a:rPr lang="en-US" dirty="0" smtClean="0"/>
            </a:br>
            <a:r>
              <a:rPr lang="en-US" dirty="0" smtClean="0"/>
              <a:t>Class </a:t>
            </a:r>
            <a:r>
              <a:rPr lang="he-IL" b="1" dirty="0" smtClean="0"/>
              <a:t>7</a:t>
            </a:r>
            <a:r>
              <a:rPr lang="en-US" dirty="0" smtClean="0"/>
              <a:t/>
            </a:r>
            <a:br>
              <a:rPr lang="en-US" dirty="0" smtClean="0"/>
            </a:b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AF89D1-727C-46BB-937B-A091C829F944}" type="slidenum">
              <a:rPr lang="he-IL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30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he-IL" dirty="0" smtClean="0"/>
              <a:t>Background Model: Pixel</a:t>
            </a:r>
            <a:endParaRPr lang="he-IL" altLang="he-IL" dirty="0" smtClean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dirty="0" smtClean="0"/>
              <a:t>A single image</a:t>
            </a:r>
          </a:p>
          <a:p>
            <a:endParaRPr lang="en-US" altLang="he-IL" dirty="0" smtClean="0"/>
          </a:p>
          <a:p>
            <a:r>
              <a:rPr lang="en-US" altLang="he-IL" dirty="0" smtClean="0"/>
              <a:t>Statistic on a set of frames</a:t>
            </a:r>
          </a:p>
          <a:p>
            <a:pPr lvl="1"/>
            <a:r>
              <a:rPr lang="en-US" altLang="he-IL" dirty="0" smtClean="0"/>
              <a:t>Average</a:t>
            </a:r>
          </a:p>
          <a:p>
            <a:pPr lvl="1"/>
            <a:r>
              <a:rPr lang="en-US" altLang="he-IL" dirty="0" smtClean="0"/>
              <a:t>Median</a:t>
            </a:r>
          </a:p>
          <a:p>
            <a:pPr lvl="1"/>
            <a:r>
              <a:rPr lang="en-US" altLang="he-IL" dirty="0" smtClean="0"/>
              <a:t>A Gaussian</a:t>
            </a:r>
          </a:p>
          <a:p>
            <a:pPr lvl="1"/>
            <a:r>
              <a:rPr lang="en-US" altLang="he-IL" dirty="0" smtClean="0"/>
              <a:t>A (weighted) mixture of Gaussians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rgbClr val="003399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rgbClr val="003399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rgbClr val="003399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rgbClr val="003399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rgbClr val="003399"/>
                </a:solidFill>
                <a:latin typeface="Tahoma" pitchFamily="34" charset="0"/>
              </a:defRPr>
            </a:lvl5pPr>
            <a:lvl6pPr>
              <a:defRPr kumimoji="1" sz="2000">
                <a:solidFill>
                  <a:srgbClr val="003399"/>
                </a:solidFill>
                <a:latin typeface="Tahoma" pitchFamily="34" charset="0"/>
              </a:defRPr>
            </a:lvl6pPr>
            <a:lvl7pPr>
              <a:defRPr kumimoji="1" sz="2000">
                <a:solidFill>
                  <a:srgbClr val="003399"/>
                </a:solidFill>
                <a:latin typeface="Tahoma" pitchFamily="34" charset="0"/>
              </a:defRPr>
            </a:lvl7pPr>
            <a:lvl8pPr>
              <a:defRPr kumimoji="1" sz="2000">
                <a:solidFill>
                  <a:srgbClr val="003399"/>
                </a:solidFill>
                <a:latin typeface="Tahoma" pitchFamily="34" charset="0"/>
              </a:defRPr>
            </a:lvl8pPr>
            <a:lvl9pPr>
              <a:defRPr kumimoji="1" sz="2000">
                <a:solidFill>
                  <a:srgbClr val="003399"/>
                </a:solidFill>
                <a:latin typeface="Tahoma" pitchFamily="34" charset="0"/>
              </a:defRPr>
            </a:lvl9pPr>
          </a:lstStyle>
          <a:p>
            <a:fld id="{F374DA2D-6752-4483-B5FB-01EFA63E1318}" type="slidenum">
              <a:rPr kumimoji="0" lang="he-IL" altLang="en-US" sz="1600" smtClean="0">
                <a:solidFill>
                  <a:srgbClr val="990099"/>
                </a:solidFill>
                <a:latin typeface="Arial" pitchFamily="34" charset="0"/>
                <a:cs typeface="Arial" pitchFamily="34" charset="0"/>
              </a:rPr>
              <a:pPr/>
              <a:t>10</a:t>
            </a:fld>
            <a:endParaRPr kumimoji="0" lang="en-US" altLang="en-US" sz="1600" smtClean="0">
              <a:solidFill>
                <a:srgbClr val="99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5105400" y="1447800"/>
            <a:ext cx="2667000" cy="1295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5428233" y="1775424"/>
            <a:ext cx="234416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 smtClean="0"/>
              <a:t>Which frame to use?</a:t>
            </a:r>
          </a:p>
          <a:p>
            <a:r>
              <a:rPr lang="en-US" sz="2000" dirty="0" smtClean="0"/>
              <a:t>When </a:t>
            </a:r>
            <a:r>
              <a:rPr lang="en-US" sz="2000" dirty="0"/>
              <a:t>is it enough</a:t>
            </a:r>
            <a:r>
              <a:rPr lang="en-US" sz="2000" dirty="0" smtClean="0"/>
              <a:t>?</a:t>
            </a:r>
            <a:endParaRPr lang="he-IL" sz="2000" dirty="0"/>
          </a:p>
        </p:txBody>
      </p:sp>
      <p:sp>
        <p:nvSpPr>
          <p:cNvPr id="7" name="Oval 6"/>
          <p:cNvSpPr/>
          <p:nvPr/>
        </p:nvSpPr>
        <p:spPr>
          <a:xfrm>
            <a:off x="5334000" y="3429000"/>
            <a:ext cx="2667000" cy="1295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/>
          <p:cNvSpPr txBox="1"/>
          <p:nvPr/>
        </p:nvSpPr>
        <p:spPr>
          <a:xfrm>
            <a:off x="5779436" y="3722757"/>
            <a:ext cx="2042161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 smtClean="0"/>
              <a:t>How to compute?</a:t>
            </a:r>
          </a:p>
          <a:p>
            <a:r>
              <a:rPr lang="en-US" sz="2000" dirty="0" smtClean="0"/>
              <a:t>How to update?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98686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A2150CC-FF86-4BA6-A351-AF86A2D6001B}" type="slidenum">
              <a:rPr lang="he-IL" altLang="en-US" smtClean="0"/>
              <a:pPr/>
              <a:t>11</a:t>
            </a:fld>
            <a:endParaRPr lang="en-US" altLang="en-US" smtClean="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</a:p>
        </p:txBody>
      </p:sp>
      <p:pic>
        <p:nvPicPr>
          <p:cNvPr id="44036" name="Picture 3" descr="The image “http://www-2.cs.cmu.edu/~efros/temp/montage.jpg” cannot be displayed, because it contains errors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04800"/>
            <a:ext cx="8001000" cy="571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7" name="Text Box 4"/>
          <p:cNvSpPr txBox="1">
            <a:spLocks noChangeArrowheads="1"/>
          </p:cNvSpPr>
          <p:nvPr/>
        </p:nvSpPr>
        <p:spPr bwMode="auto">
          <a:xfrm>
            <a:off x="0" y="6491288"/>
            <a:ext cx="6229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Borrowed from Alexei Efros, CMU, Fall 2005</a:t>
            </a:r>
          </a:p>
        </p:txBody>
      </p:sp>
    </p:spTree>
    <p:extLst>
      <p:ext uri="{BB962C8B-B14F-4D97-AF65-F5344CB8AC3E}">
        <p14:creationId xmlns:p14="http://schemas.microsoft.com/office/powerpoint/2010/main" val="243853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26E1BFF-CC97-40FE-89A7-8E186AEF8C83}" type="slidenum">
              <a:rPr lang="he-IL" altLang="en-US" smtClean="0"/>
              <a:pPr/>
              <a:t>12</a:t>
            </a:fld>
            <a:endParaRPr lang="en-US" altLang="en-US" smtClean="0"/>
          </a:p>
        </p:txBody>
      </p:sp>
      <p:pic>
        <p:nvPicPr>
          <p:cNvPr id="45059" name="Picture 2" descr="The image “http://www-2.cs.cmu.edu/~efros/temp/mc.jpg” cannot be displayed, because it contains errors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600200"/>
            <a:ext cx="4022725" cy="229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Text Box 3"/>
          <p:cNvSpPr txBox="1">
            <a:spLocks noChangeArrowheads="1"/>
          </p:cNvSpPr>
          <p:nvPr/>
        </p:nvSpPr>
        <p:spPr bwMode="auto">
          <a:xfrm>
            <a:off x="990600" y="3886200"/>
            <a:ext cx="2236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</a:rPr>
              <a:t>Average image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094288" y="1524000"/>
            <a:ext cx="4049712" cy="2743200"/>
            <a:chOff x="2479" y="2496"/>
            <a:chExt cx="2551" cy="1728"/>
          </a:xfrm>
        </p:grpSpPr>
        <p:pic>
          <p:nvPicPr>
            <p:cNvPr id="45064" name="Picture 5" descr="The image “http://www-2.cs.cmu.edu/~efros/temp/medc.jpg” cannot be displayed, because it contains errors.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96" y="2496"/>
              <a:ext cx="2534" cy="14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065" name="Text Box 6"/>
            <p:cNvSpPr txBox="1">
              <a:spLocks noChangeArrowheads="1"/>
            </p:cNvSpPr>
            <p:nvPr/>
          </p:nvSpPr>
          <p:spPr bwMode="auto">
            <a:xfrm>
              <a:off x="2479" y="3936"/>
              <a:ext cx="133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" pitchFamily="34" charset="0"/>
                </a:rPr>
                <a:t>Median Image</a:t>
              </a:r>
            </a:p>
          </p:txBody>
        </p:sp>
      </p:grpSp>
      <p:sp>
        <p:nvSpPr>
          <p:cNvPr id="4506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GB" smtClean="0"/>
          </a:p>
        </p:txBody>
      </p:sp>
      <p:sp>
        <p:nvSpPr>
          <p:cNvPr id="45063" name="Text Box 9"/>
          <p:cNvSpPr txBox="1">
            <a:spLocks noChangeArrowheads="1"/>
          </p:cNvSpPr>
          <p:nvPr/>
        </p:nvSpPr>
        <p:spPr bwMode="auto">
          <a:xfrm>
            <a:off x="0" y="6491288"/>
            <a:ext cx="6229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Borrowed from Alexei Efros, CMU, Fall 2005</a:t>
            </a:r>
          </a:p>
        </p:txBody>
      </p:sp>
    </p:spTree>
    <p:extLst>
      <p:ext uri="{BB962C8B-B14F-4D97-AF65-F5344CB8AC3E}">
        <p14:creationId xmlns:p14="http://schemas.microsoft.com/office/powerpoint/2010/main" val="278637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D5F5DBF-EF12-451B-B717-9AB6E8F1B746}" type="slidenum">
              <a:rPr lang="he-IL" altLang="en-US" smtClean="0"/>
              <a:pPr/>
              <a:t>13</a:t>
            </a:fld>
            <a:endParaRPr lang="en-US" altLang="en-US" smtClean="0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Average/Median Image</a:t>
            </a:r>
          </a:p>
        </p:txBody>
      </p:sp>
      <p:pic>
        <p:nvPicPr>
          <p:cNvPr id="640003" name="Picture 3" descr="The image “http://www-2.cs.cmu.edu/~efros/temp/sphalf01500.jpg” cannot be displayed, because it contains errors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981200"/>
            <a:ext cx="411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0004" name="Picture 4" descr="The image “http://www-2.cs.cmu.edu/~efros/temp/sphalf04000.jpg” cannot be displayed, because it contains errors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981200"/>
            <a:ext cx="411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0005" name="Picture 5" descr="The image “http://www-2.cs.cmu.edu/~efros/temp/sphalf03000.jpg” cannot be displayed, because it contains errors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1981200"/>
            <a:ext cx="411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0006" name="Picture 6" descr="The image “http://www-2.cs.cmu.edu/~efros/temp/sphalf04500.jpg” cannot be displayed, because it contains errors.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1981200"/>
            <a:ext cx="411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0007" name="Picture 7" descr="The image “http://www-2.cs.cmu.edu/~efros/temp/ave.jpg” cannot be displayed, because it contains errors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00600" y="3657600"/>
            <a:ext cx="411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0008" name="Picture 8" descr="The image “http://www-2.cs.cmu.edu/~efros/temp/sphalf02000.jpg” cannot be displayed, because it contains errors.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" y="1981200"/>
            <a:ext cx="411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90" name="Text Box 10"/>
          <p:cNvSpPr txBox="1">
            <a:spLocks noChangeArrowheads="1"/>
          </p:cNvSpPr>
          <p:nvPr/>
        </p:nvSpPr>
        <p:spPr bwMode="auto">
          <a:xfrm>
            <a:off x="0" y="6491288"/>
            <a:ext cx="6229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Borrowed from Alexei Efros, CMU, Fall 2005</a:t>
            </a:r>
          </a:p>
        </p:txBody>
      </p:sp>
      <p:sp>
        <p:nvSpPr>
          <p:cNvPr id="46091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35877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595245D-8074-4207-A83B-8AFF0F487E58}" type="slidenum">
              <a:rPr lang="he-IL" altLang="en-US" smtClean="0"/>
              <a:pPr/>
              <a:t>14</a:t>
            </a:fld>
            <a:endParaRPr lang="en-US" altLang="en-US" smtClean="0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mtClean="0"/>
              <a:t>Background Subtraction</a:t>
            </a:r>
          </a:p>
        </p:txBody>
      </p:sp>
      <p:pic>
        <p:nvPicPr>
          <p:cNvPr id="47108" name="Picture 3" descr="The image “http://www-2.cs.cmu.edu/~efros/temp/im1.jpg” cannot be displayed, because it contains errors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473200"/>
            <a:ext cx="3276600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4" descr="The image “http://www-2.cs.cmu.edu/~efros/temp/ave.jpg” cannot be displayed, because it contains errors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1422400"/>
            <a:ext cx="3352800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2053" name="Text Box 5"/>
          <p:cNvSpPr txBox="1">
            <a:spLocks noChangeArrowheads="1"/>
          </p:cNvSpPr>
          <p:nvPr/>
        </p:nvSpPr>
        <p:spPr bwMode="auto">
          <a:xfrm>
            <a:off x="4419600" y="1852613"/>
            <a:ext cx="3698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-</a:t>
            </a:r>
          </a:p>
        </p:txBody>
      </p:sp>
      <p:sp>
        <p:nvSpPr>
          <p:cNvPr id="642054" name="Text Box 6"/>
          <p:cNvSpPr txBox="1">
            <a:spLocks noChangeArrowheads="1"/>
          </p:cNvSpPr>
          <p:nvPr/>
        </p:nvSpPr>
        <p:spPr bwMode="auto">
          <a:xfrm>
            <a:off x="1524000" y="4953000"/>
            <a:ext cx="5032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=</a:t>
            </a:r>
          </a:p>
        </p:txBody>
      </p:sp>
      <p:pic>
        <p:nvPicPr>
          <p:cNvPr id="642055" name="Picture 7" descr="The image “http://www-2.cs.cmu.edu/~efros/temp/diff.jpg” cannot be displayed, because it contains errors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0" y="3962400"/>
            <a:ext cx="411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2056" name="Picture 8" descr="The image “http://www-2.cs.cmu.edu/~efros/temp/thr.jpg” cannot be displayed, because it contains errors.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0" y="3962400"/>
            <a:ext cx="411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2057" name="Picture 9" descr="The image “http://www-2.cs.cmu.edu/~efros/temp/open.jpg” cannot be displayed, because it contains errors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0" y="3962400"/>
            <a:ext cx="411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2058" name="Picture 10" descr="The image “http://www-2.cs.cmu.edu/~efros/temp/dilate.jpg” cannot be displayed, because it contains errors.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86000" y="3962400"/>
            <a:ext cx="411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2059" name="Picture 11" descr="The image “http://www-2.cs.cmu.edu/~efros/temp/label.jpg” cannot be displayed, because it contains errors.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86000" y="3962400"/>
            <a:ext cx="411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2060" name="Picture 12" descr="The image “http://www-2.cs.cmu.edu/~efros/temp/final.jpg” cannot be displayed, because it contains errors.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6000" y="3962400"/>
            <a:ext cx="411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8" name="Text Box 13"/>
          <p:cNvSpPr txBox="1">
            <a:spLocks noChangeArrowheads="1"/>
          </p:cNvSpPr>
          <p:nvPr/>
        </p:nvSpPr>
        <p:spPr bwMode="auto">
          <a:xfrm>
            <a:off x="0" y="6491288"/>
            <a:ext cx="6229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Borrowed from Alexei Efros, CMU, Fall 2005</a:t>
            </a:r>
          </a:p>
        </p:txBody>
      </p:sp>
    </p:spTree>
    <p:extLst>
      <p:ext uri="{BB962C8B-B14F-4D97-AF65-F5344CB8AC3E}">
        <p14:creationId xmlns:p14="http://schemas.microsoft.com/office/powerpoint/2010/main" val="229329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he-IL" dirty="0" smtClean="0"/>
              <a:t>Limitations</a:t>
            </a:r>
            <a:endParaRPr lang="he-IL" altLang="he-IL" dirty="0" smtClean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he-IL" dirty="0" smtClean="0"/>
              <a:t>A global threshold </a:t>
            </a:r>
          </a:p>
          <a:p>
            <a:pPr lvl="1">
              <a:defRPr/>
            </a:pPr>
            <a:r>
              <a:rPr lang="en-US" altLang="he-IL" dirty="0" smtClean="0"/>
              <a:t>Set a different threshold to each pixel</a:t>
            </a:r>
          </a:p>
          <a:p>
            <a:pPr>
              <a:defRPr/>
            </a:pPr>
            <a:r>
              <a:rPr lang="en-US" altLang="he-IL" dirty="0" smtClean="0"/>
              <a:t>Setting the threshold </a:t>
            </a:r>
          </a:p>
          <a:p>
            <a:pPr lvl="1">
              <a:defRPr/>
            </a:pPr>
            <a:r>
              <a:rPr lang="en-US" altLang="he-IL" dirty="0" smtClean="0"/>
              <a:t>Set it automatically</a:t>
            </a:r>
          </a:p>
          <a:p>
            <a:pPr>
              <a:defRPr/>
            </a:pPr>
            <a:r>
              <a:rPr lang="en-US" dirty="0" smtClean="0"/>
              <a:t>Changing background</a:t>
            </a:r>
          </a:p>
          <a:p>
            <a:pPr lvl="1">
              <a:defRPr/>
            </a:pPr>
            <a:r>
              <a:rPr lang="en-US" dirty="0" smtClean="0"/>
              <a:t>Update it</a:t>
            </a:r>
            <a:endParaRPr lang="en-US" dirty="0"/>
          </a:p>
          <a:p>
            <a:pPr>
              <a:defRPr/>
            </a:pPr>
            <a:r>
              <a:rPr lang="en-US" altLang="he-IL" dirty="0" smtClean="0"/>
              <a:t>Cope with multiple modal background</a:t>
            </a:r>
          </a:p>
          <a:p>
            <a:pPr lvl="1">
              <a:defRPr/>
            </a:pPr>
            <a:r>
              <a:rPr lang="en-US" altLang="he-IL" dirty="0"/>
              <a:t>K</a:t>
            </a:r>
            <a:r>
              <a:rPr lang="en-US" altLang="he-IL" dirty="0" smtClean="0"/>
              <a:t>eep multimodal  </a:t>
            </a:r>
          </a:p>
          <a:p>
            <a:pPr>
              <a:defRPr/>
            </a:pPr>
            <a:endParaRPr lang="en-US" altLang="he-IL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US" altLang="he-IL" dirty="0" smtClean="0"/>
          </a:p>
          <a:p>
            <a:pPr>
              <a:defRPr/>
            </a:pPr>
            <a:endParaRPr lang="en-US" altLang="he-IL" dirty="0" smtClean="0"/>
          </a:p>
          <a:p>
            <a:pPr>
              <a:defRPr/>
            </a:pPr>
            <a:endParaRPr lang="he-IL" altLang="he-IL" dirty="0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rgbClr val="003399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rgbClr val="003399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rgbClr val="003399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rgbClr val="003399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rgbClr val="003399"/>
                </a:solidFill>
                <a:latin typeface="Tahoma" pitchFamily="34" charset="0"/>
              </a:defRPr>
            </a:lvl5pPr>
            <a:lvl6pPr>
              <a:defRPr kumimoji="1" sz="2000">
                <a:solidFill>
                  <a:srgbClr val="003399"/>
                </a:solidFill>
                <a:latin typeface="Tahoma" pitchFamily="34" charset="0"/>
              </a:defRPr>
            </a:lvl6pPr>
            <a:lvl7pPr>
              <a:defRPr kumimoji="1" sz="2000">
                <a:solidFill>
                  <a:srgbClr val="003399"/>
                </a:solidFill>
                <a:latin typeface="Tahoma" pitchFamily="34" charset="0"/>
              </a:defRPr>
            </a:lvl7pPr>
            <a:lvl8pPr>
              <a:defRPr kumimoji="1" sz="2000">
                <a:solidFill>
                  <a:srgbClr val="003399"/>
                </a:solidFill>
                <a:latin typeface="Tahoma" pitchFamily="34" charset="0"/>
              </a:defRPr>
            </a:lvl8pPr>
            <a:lvl9pPr>
              <a:defRPr kumimoji="1" sz="2000">
                <a:solidFill>
                  <a:srgbClr val="003399"/>
                </a:solidFill>
                <a:latin typeface="Tahoma" pitchFamily="34" charset="0"/>
              </a:defRPr>
            </a:lvl9pPr>
          </a:lstStyle>
          <a:p>
            <a:fld id="{763CBAFA-7EEB-4525-A9E9-6CFDE22BAE8D}" type="slidenum">
              <a:rPr kumimoji="0" lang="he-IL" altLang="en-US" sz="1600" smtClean="0">
                <a:solidFill>
                  <a:srgbClr val="990099"/>
                </a:solidFill>
                <a:latin typeface="Arial" pitchFamily="34" charset="0"/>
                <a:cs typeface="Arial" pitchFamily="34" charset="0"/>
              </a:rPr>
              <a:pPr/>
              <a:t>15</a:t>
            </a:fld>
            <a:endParaRPr kumimoji="0" lang="en-US" altLang="en-US" sz="1600" smtClean="0">
              <a:solidFill>
                <a:srgbClr val="99009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09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175893"/>
            <a:ext cx="7772400" cy="1143000"/>
          </a:xfrm>
        </p:spPr>
        <p:txBody>
          <a:bodyPr/>
          <a:lstStyle/>
          <a:p>
            <a:r>
              <a:rPr lang="en-US" dirty="0" smtClean="0"/>
              <a:t>Exmple1</a:t>
            </a:r>
            <a:endParaRPr lang="he-IL" dirty="0"/>
          </a:p>
        </p:txBody>
      </p:sp>
      <p:pic>
        <p:nvPicPr>
          <p:cNvPr id="5" name="offic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4045" y="2514600"/>
            <a:ext cx="3371111" cy="2247407"/>
          </a:xfrm>
        </p:spPr>
      </p:pic>
      <p:pic>
        <p:nvPicPr>
          <p:cNvPr id="18435" name="Picture 3" descr="C:\Users\Yael\Dropbox\students\Lior\cv surveillance 2014\officeGrap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300" y="1366157"/>
            <a:ext cx="3515718" cy="263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C:\Users\Yael\Dropbox\students\Lior\cv surveillance 2014\officeHistogra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587" y="3962400"/>
            <a:ext cx="3564731" cy="267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60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4850" y="2653506"/>
            <a:ext cx="7721600" cy="114300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altLang="he-IL" sz="4800" dirty="0" smtClean="0"/>
              <a:t>Parametric Pixel Modeling</a:t>
            </a:r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942975" y="2362200"/>
            <a:ext cx="7245350" cy="172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90099"/>
              </a:buClr>
              <a:buSzTx/>
              <a:buFont typeface="Wingdings" pitchFamily="2" charset="2"/>
              <a:buNone/>
              <a:tabLst/>
              <a:defRPr/>
            </a:pPr>
            <a:endParaRPr kumimoji="1" lang="en-US" altLang="he-IL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563461" y="5762625"/>
            <a:ext cx="6400800" cy="1771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200" kern="1200" dirty="0">
                <a:solidFill>
                  <a:srgbClr val="000099"/>
                </a:solidFill>
                <a:latin typeface="Comic Sans MS" pitchFamily="66" charset="0"/>
                <a:ea typeface="Tahoma" pitchFamily="34" charset="0"/>
                <a:cs typeface="Tahoma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he-IL" sz="3200" b="0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omic Sans MS" pitchFamily="66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4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he-IL" dirty="0"/>
          </a:p>
        </p:txBody>
      </p:sp>
      <p:pic>
        <p:nvPicPr>
          <p:cNvPr id="6" name="cano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2716440"/>
            <a:ext cx="3276600" cy="2457451"/>
          </a:xfrm>
        </p:spPr>
      </p:pic>
      <p:pic>
        <p:nvPicPr>
          <p:cNvPr id="7" name="Picture 3" descr="C:\Users\Yael\Dropbox\students\Lior\cv surveillance 2014\canoeGrap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99082"/>
            <a:ext cx="2712956" cy="203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C:\Users\Yael\Dropbox\students\Lior\cv surveillance 2014\canoeHistogra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733799"/>
            <a:ext cx="3429001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18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he-IL" dirty="0" smtClean="0"/>
              <a:t>Background Distribution</a:t>
            </a:r>
            <a:endParaRPr lang="he-IL" altLang="he-IL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1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defRPr/>
                </a:pPr>
                <a:r>
                  <a:rPr lang="en-US" altLang="he-IL" dirty="0" smtClean="0"/>
                  <a:t>For a given pixel </a:t>
                </a:r>
                <a:r>
                  <a:rPr lang="en-US" altLang="he-IL" i="1" dirty="0" smtClean="0">
                    <a:solidFill>
                      <a:srgbClr val="336600"/>
                    </a:solidFill>
                  </a:rPr>
                  <a:t>q</a:t>
                </a:r>
                <a:r>
                  <a:rPr lang="en-US" altLang="he-IL" i="1" dirty="0" smtClean="0"/>
                  <a:t>:</a:t>
                </a:r>
              </a:p>
              <a:p>
                <a:pPr lvl="1">
                  <a:defRPr/>
                </a:pPr>
                <a:r>
                  <a:rPr lang="en-US" altLang="he-IL" dirty="0" smtClean="0"/>
                  <a:t>Learn probability </a:t>
                </a:r>
                <a:r>
                  <a:rPr lang="en-US" altLang="he-IL" dirty="0" err="1" smtClean="0"/>
                  <a:t>disribution</a:t>
                </a:r>
                <a:r>
                  <a:rPr lang="en-US" altLang="he-IL" dirty="0" smtClean="0"/>
                  <a:t> function (</a:t>
                </a:r>
                <a:r>
                  <a:rPr lang="en-US" altLang="he-IL" i="1" dirty="0" smtClean="0"/>
                  <a:t>pdf) </a:t>
                </a:r>
                <a:r>
                  <a:rPr lang="en-US" altLang="he-IL" dirty="0" smtClean="0"/>
                  <a:t>of the background</a:t>
                </a:r>
                <a:r>
                  <a:rPr lang="en-US" altLang="he-IL" dirty="0" smtClean="0">
                    <a:solidFill>
                      <a:srgbClr val="006600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he-IL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he-IL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he-IL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he-IL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he-IL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he-IL" dirty="0" smtClean="0">
                  <a:solidFill>
                    <a:srgbClr val="006600"/>
                  </a:solidFill>
                </a:endParaRPr>
              </a:p>
              <a:p>
                <a:pPr marL="457200" lvl="1" indent="0">
                  <a:buNone/>
                  <a:defRPr/>
                </a:pPr>
                <a:r>
                  <a:rPr lang="en-US" altLang="he-IL" dirty="0">
                    <a:solidFill>
                      <a:srgbClr val="336600"/>
                    </a:solidFill>
                  </a:rPr>
                  <a:t> </a:t>
                </a:r>
                <a:r>
                  <a:rPr lang="en-US" altLang="he-IL" dirty="0" smtClean="0">
                    <a:solidFill>
                      <a:srgbClr val="3366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he-IL" i="1" dirty="0" smtClean="0">
                        <a:solidFill>
                          <a:srgbClr val="33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he-IL" i="1" baseline="-25000" dirty="0" smtClean="0">
                        <a:solidFill>
                          <a:srgbClr val="3366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he-IL" b="0" i="1" dirty="0" smtClean="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b="0" i="1" dirty="0" smtClean="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he-IL" b="0" i="1" dirty="0" smtClean="0">
                        <a:solidFill>
                          <a:srgbClr val="33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he-IL" i="1" dirty="0" smtClean="0">
                        <a:solidFill>
                          <a:srgbClr val="33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altLang="he-IL" i="1" dirty="0" smtClean="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i="1" dirty="0" smtClean="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he-IL" i="1" dirty="0" err="1">
                        <a:solidFill>
                          <a:srgbClr val="336600"/>
                        </a:solidFill>
                        <a:latin typeface="Cambria Math" panose="02040503050406030204" pitchFamily="18" charset="0"/>
                        <a:sym typeface="Symbol"/>
                      </a:rPr>
                      <m:t>𝑥</m:t>
                    </m:r>
                    <m:r>
                      <a:rPr lang="en-US" altLang="he-IL" i="1" dirty="0" err="1" smtClean="0">
                        <a:solidFill>
                          <a:srgbClr val="336600"/>
                        </a:solidFill>
                        <a:latin typeface="Cambria Math" panose="02040503050406030204" pitchFamily="18" charset="0"/>
                        <a:sym typeface="Symbol"/>
                      </a:rPr>
                      <m:t></m:t>
                    </m:r>
                    <m:r>
                      <a:rPr lang="en-US" altLang="he-IL" i="1" dirty="0" err="1" smtClean="0">
                        <a:solidFill>
                          <a:srgbClr val="336600"/>
                        </a:solidFill>
                        <a:latin typeface="Cambria Math" panose="02040503050406030204" pitchFamily="18" charset="0"/>
                        <a:sym typeface="Symbol"/>
                      </a:rPr>
                      <m:t>𝐵</m:t>
                    </m:r>
                    <m:r>
                      <a:rPr lang="en-US" altLang="he-IL" i="1" dirty="0" smtClean="0">
                        <a:solidFill>
                          <a:srgbClr val="336600"/>
                        </a:solidFill>
                        <a:latin typeface="Cambria Math" panose="02040503050406030204" pitchFamily="18" charset="0"/>
                        <a:sym typeface="Symbol"/>
                      </a:rPr>
                      <m:t>)</m:t>
                    </m:r>
                  </m:oMath>
                </a14:m>
                <a:endParaRPr lang="en-US" altLang="he-IL" dirty="0" smtClean="0">
                  <a:solidFill>
                    <a:srgbClr val="336600"/>
                  </a:solidFill>
                  <a:sym typeface="Symbol"/>
                </a:endParaRPr>
              </a:p>
              <a:p>
                <a:pPr>
                  <a:defRPr/>
                </a:pPr>
                <a:r>
                  <a:rPr lang="en-US" altLang="he-IL" dirty="0" smtClean="0">
                    <a:sym typeface="Symbol"/>
                  </a:rPr>
                  <a:t>Given </a:t>
                </a:r>
                <a14:m>
                  <m:oMath xmlns:m="http://schemas.openxmlformats.org/officeDocument/2006/math">
                    <m:r>
                      <a:rPr lang="en-US" altLang="he-IL" b="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sym typeface="Symbol"/>
                      </a:rPr>
                      <m:t>𝐼</m:t>
                    </m:r>
                    <m:d>
                      <m:dPr>
                        <m:ctrlPr>
                          <a:rPr lang="en-US" altLang="he-IL" b="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altLang="he-IL" b="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𝑞</m:t>
                        </m:r>
                      </m:e>
                    </m:d>
                    <m:r>
                      <a:rPr lang="en-US" altLang="he-IL" b="0" i="1" dirty="0" smtClean="0">
                        <a:latin typeface="Cambria Math" panose="02040503050406030204" pitchFamily="18" charset="0"/>
                        <a:sym typeface="Symbol"/>
                      </a:rPr>
                      <m:t>: </m:t>
                    </m:r>
                  </m:oMath>
                </a14:m>
                <a:r>
                  <a:rPr lang="en-US" altLang="he-IL" dirty="0" smtClean="0"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sz="2000" b="0" i="1" smtClean="0">
                        <a:solidFill>
                          <a:srgbClr val="336600"/>
                        </a:solidFill>
                        <a:latin typeface="Cambria Math" panose="02040503050406030204" pitchFamily="18" charset="0"/>
                        <a:sym typeface="Symbol"/>
                      </a:rPr>
                      <m:t>              </m:t>
                    </m:r>
                    <m:r>
                      <a:rPr lang="en-US" altLang="he-IL" sz="2000" i="1">
                        <a:solidFill>
                          <a:srgbClr val="336600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altLang="he-IL" sz="2000" i="1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he-IL" sz="200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d>
                    <m:r>
                      <a:rPr lang="en-US" altLang="he-IL" sz="2000">
                        <a:solidFill>
                          <a:srgbClr val="33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he-IL" sz="2000" i="1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he-IL" sz="2000" b="0" i="1" smtClean="0">
                                <a:solidFill>
                                  <a:srgbClr val="33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he-IL" sz="2000" b="0" i="1" smtClean="0">
                                <a:solidFill>
                                  <a:srgbClr val="33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altLang="he-IL" sz="2000" b="0" i="1" smtClean="0">
                                <a:solidFill>
                                  <a:srgbClr val="33660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nor/>
                              </m:rPr>
                              <a:rPr lang="en-US" altLang="he-IL" sz="2000" i="1" dirty="0">
                                <a:solidFill>
                                  <a:srgbClr val="336600"/>
                                </a:solidFill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he-IL" sz="2000" i="1" baseline="-25000" dirty="0">
                                <a:solidFill>
                                  <a:srgbClr val="336600"/>
                                </a:solidFill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he-IL" sz="2000" i="1" dirty="0">
                                <a:solidFill>
                                  <a:srgbClr val="336600"/>
                                </a:solidFill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he-IL" sz="2000" i="1" dirty="0">
                                <a:solidFill>
                                  <a:srgbClr val="336600"/>
                                </a:solidFill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he-IL" sz="2000" i="1" dirty="0">
                                <a:solidFill>
                                  <a:srgbClr val="336600"/>
                                </a:solidFill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he-IL" sz="2000" i="1" dirty="0">
                                <a:solidFill>
                                  <a:srgbClr val="336600"/>
                                </a:solidFill>
                              </a:rPr>
                              <m:t>q</m:t>
                            </m:r>
                            <m:r>
                              <m:rPr>
                                <m:nor/>
                              </m:rPr>
                              <a:rPr lang="en-US" altLang="he-IL" sz="2000" i="1" dirty="0">
                                <a:solidFill>
                                  <a:srgbClr val="336600"/>
                                </a:solidFill>
                              </a:rPr>
                              <m:t>))</m:t>
                            </m:r>
                            <m:r>
                              <a:rPr lang="en-US" altLang="he-IL" sz="2000" i="1" dirty="0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≤</m:t>
                            </m:r>
                            <m:r>
                              <m:rPr>
                                <m:nor/>
                              </m:rPr>
                              <a:rPr lang="en-US" altLang="he-IL" sz="2000" i="1" dirty="0">
                                <a:solidFill>
                                  <a:srgbClr val="336600"/>
                                </a:solidFill>
                                <a:sym typeface="Symbol"/>
                              </a:rPr>
                              <m:t></m:t>
                            </m:r>
                          </m:e>
                          <m:e/>
                          <m:e>
                            <m:r>
                              <a:rPr lang="en-US" altLang="he-IL" sz="2000" b="0" i="1" smtClean="0">
                                <a:solidFill>
                                  <a:srgbClr val="3366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altLang="he-IL" sz="2000" b="0" i="1" smtClean="0">
                                <a:solidFill>
                                  <a:srgbClr val="336600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m:rPr>
                                <m:nor/>
                              </m:rPr>
                              <a:rPr lang="en-US" altLang="he-IL" sz="2000" i="1" dirty="0">
                                <a:solidFill>
                                  <a:srgbClr val="336600"/>
                                </a:solidFill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he-IL" sz="2000" i="1" baseline="-25000" dirty="0">
                                <a:solidFill>
                                  <a:srgbClr val="336600"/>
                                </a:solidFill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he-IL" sz="2000" i="1" dirty="0">
                                <a:solidFill>
                                  <a:srgbClr val="336600"/>
                                </a:solidFill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he-IL" sz="2000" i="1" dirty="0">
                                <a:solidFill>
                                  <a:srgbClr val="336600"/>
                                </a:solidFill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he-IL" sz="2000" i="1" dirty="0">
                                <a:solidFill>
                                  <a:srgbClr val="336600"/>
                                </a:solidFill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he-IL" sz="2000" i="1" dirty="0">
                                <a:solidFill>
                                  <a:srgbClr val="336600"/>
                                </a:solidFill>
                              </a:rPr>
                              <m:t>q</m:t>
                            </m:r>
                            <m:r>
                              <m:rPr>
                                <m:nor/>
                              </m:rPr>
                              <a:rPr lang="en-US" altLang="he-IL" sz="2000" i="1" dirty="0">
                                <a:solidFill>
                                  <a:srgbClr val="336600"/>
                                </a:solidFill>
                              </a:rPr>
                              <m:t>))</m:t>
                            </m:r>
                            <m:r>
                              <a:rPr lang="en-US" altLang="he-IL" sz="2000" i="1" dirty="0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&gt; </m:t>
                            </m:r>
                            <m:r>
                              <m:rPr>
                                <m:nor/>
                              </m:rPr>
                              <a:rPr lang="en-US" altLang="he-IL" sz="2000" i="1" dirty="0">
                                <a:solidFill>
                                  <a:srgbClr val="336600"/>
                                </a:solidFill>
                                <a:sym typeface="Symbol"/>
                              </a:rPr>
                              <m:t>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he-IL" dirty="0" smtClean="0"/>
                  <a:t> </a:t>
                </a:r>
                <a:br>
                  <a:rPr lang="en-US" altLang="he-IL" dirty="0" smtClean="0"/>
                </a:br>
                <a:r>
                  <a:rPr lang="en-US" altLang="he-IL" dirty="0" smtClean="0"/>
                  <a:t/>
                </a:r>
                <a:br>
                  <a:rPr lang="en-US" altLang="he-IL" dirty="0" smtClean="0"/>
                </a:br>
                <a:r>
                  <a:rPr lang="en-US" altLang="he-IL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he-IL" b="0" i="1" smtClean="0">
                        <a:solidFill>
                          <a:srgbClr val="336600"/>
                        </a:solidFill>
                        <a:latin typeface="Cambria Math"/>
                      </a:rPr>
                      <m:t>𝛼</m:t>
                    </m:r>
                    <m:r>
                      <a:rPr lang="en-US" altLang="he-IL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he-IL" dirty="0" smtClean="0"/>
                  <a:t>is a threshold parameter</a:t>
                </a:r>
              </a:p>
              <a:p>
                <a:pPr>
                  <a:defRPr/>
                </a:pPr>
                <a:endParaRPr lang="en-US" altLang="he-IL" dirty="0" smtClean="0"/>
              </a:p>
              <a:p>
                <a:pPr marL="0" indent="0">
                  <a:buFont typeface="Wingdings" pitchFamily="2" charset="2"/>
                  <a:buNone/>
                  <a:defRPr/>
                </a:pPr>
                <a:endParaRPr lang="en-US" altLang="he-IL" dirty="0" smtClean="0"/>
              </a:p>
              <a:p>
                <a:pPr>
                  <a:defRPr/>
                </a:pPr>
                <a:endParaRPr lang="en-US" altLang="he-IL" dirty="0" smtClean="0"/>
              </a:p>
              <a:p>
                <a:pPr>
                  <a:defRPr/>
                </a:pPr>
                <a:endParaRPr lang="he-IL" altLang="he-IL" dirty="0" smtClean="0"/>
              </a:p>
            </p:txBody>
          </p:sp>
        </mc:Choice>
        <mc:Fallback xmlns="">
          <p:sp>
            <p:nvSpPr>
              <p:cNvPr id="2253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9" t="-1898" r="-447" b="-467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2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648200" y="6400800"/>
            <a:ext cx="609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rgbClr val="003399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rgbClr val="003399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rgbClr val="003399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rgbClr val="003399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rgbClr val="003399"/>
                </a:solidFill>
                <a:latin typeface="Tahoma" pitchFamily="34" charset="0"/>
              </a:defRPr>
            </a:lvl5pPr>
            <a:lvl6pPr>
              <a:defRPr kumimoji="1" sz="2000">
                <a:solidFill>
                  <a:srgbClr val="003399"/>
                </a:solidFill>
                <a:latin typeface="Tahoma" pitchFamily="34" charset="0"/>
              </a:defRPr>
            </a:lvl6pPr>
            <a:lvl7pPr>
              <a:defRPr kumimoji="1" sz="2000">
                <a:solidFill>
                  <a:srgbClr val="003399"/>
                </a:solidFill>
                <a:latin typeface="Tahoma" pitchFamily="34" charset="0"/>
              </a:defRPr>
            </a:lvl7pPr>
            <a:lvl8pPr>
              <a:defRPr kumimoji="1" sz="2000">
                <a:solidFill>
                  <a:srgbClr val="003399"/>
                </a:solidFill>
                <a:latin typeface="Tahoma" pitchFamily="34" charset="0"/>
              </a:defRPr>
            </a:lvl8pPr>
            <a:lvl9pPr>
              <a:defRPr kumimoji="1" sz="2000">
                <a:solidFill>
                  <a:srgbClr val="003399"/>
                </a:solidFill>
                <a:latin typeface="Tahoma" pitchFamily="34" charset="0"/>
              </a:defRPr>
            </a:lvl9pPr>
          </a:lstStyle>
          <a:p>
            <a:fld id="{763CBAFA-7EEB-4525-A9E9-6CFDE22BAE8D}" type="slidenum">
              <a:rPr kumimoji="0" lang="he-IL" altLang="en-US" sz="1600" smtClean="0">
                <a:solidFill>
                  <a:srgbClr val="990099"/>
                </a:solidFill>
                <a:latin typeface="Arial" pitchFamily="34" charset="0"/>
                <a:cs typeface="Arial" pitchFamily="34" charset="0"/>
              </a:rPr>
              <a:pPr/>
              <a:t>19</a:t>
            </a:fld>
            <a:endParaRPr kumimoji="0" lang="en-US" altLang="en-US" sz="1600" smtClean="0">
              <a:solidFill>
                <a:srgbClr val="99009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26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Where to look?</a:t>
            </a:r>
            <a:endParaRPr lang="he-IL" altLang="he-IL" smtClean="0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altLang="he-IL" smtClean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rgbClr val="003399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rgbClr val="003399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rgbClr val="003399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rgbClr val="003399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rgbClr val="003399"/>
                </a:solidFill>
                <a:latin typeface="Tahoma" pitchFamily="34" charset="0"/>
              </a:defRPr>
            </a:lvl5pPr>
            <a:lvl6pPr>
              <a:defRPr kumimoji="1" sz="2000">
                <a:solidFill>
                  <a:srgbClr val="003399"/>
                </a:solidFill>
                <a:latin typeface="Tahoma" pitchFamily="34" charset="0"/>
              </a:defRPr>
            </a:lvl6pPr>
            <a:lvl7pPr>
              <a:defRPr kumimoji="1" sz="2000">
                <a:solidFill>
                  <a:srgbClr val="003399"/>
                </a:solidFill>
                <a:latin typeface="Tahoma" pitchFamily="34" charset="0"/>
              </a:defRPr>
            </a:lvl7pPr>
            <a:lvl8pPr>
              <a:defRPr kumimoji="1" sz="2000">
                <a:solidFill>
                  <a:srgbClr val="003399"/>
                </a:solidFill>
                <a:latin typeface="Tahoma" pitchFamily="34" charset="0"/>
              </a:defRPr>
            </a:lvl8pPr>
            <a:lvl9pPr>
              <a:defRPr kumimoji="1" sz="2000">
                <a:solidFill>
                  <a:srgbClr val="003399"/>
                </a:solidFill>
                <a:latin typeface="Tahoma" pitchFamily="34" charset="0"/>
              </a:defRPr>
            </a:lvl9pPr>
          </a:lstStyle>
          <a:p>
            <a:fld id="{DA40B9ED-4A42-434E-AE02-0E6579D1A519}" type="slidenum">
              <a:rPr kumimoji="0" lang="he-IL" altLang="en-US" sz="1600" smtClean="0">
                <a:solidFill>
                  <a:srgbClr val="990099"/>
                </a:solidFill>
                <a:latin typeface="Arial" pitchFamily="34" charset="0"/>
                <a:cs typeface="Arial" pitchFamily="34" charset="0"/>
              </a:rPr>
              <a:pPr/>
              <a:t>2</a:t>
            </a:fld>
            <a:endParaRPr kumimoji="0" lang="en-US" altLang="en-US" sz="1600" smtClean="0">
              <a:solidFill>
                <a:srgbClr val="99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7" name="AutoShape 2" descr="data:image/jpeg;base64,/9j/4AAQSkZJRgABAQAAAQABAAD/2wCEAAkGBxQQEhQUEBQUFRUXFBcUFBYVFhcVFBQVFBUXFhUUFBQYHCggGBolHBQUITEhJSkrLi4uFx8zODMsNygtLisBCgoKDg0OGxAQGywkICQsLCwsLCwsLCwsLDQsLCwsLCwsLCwsLCwsLCwsLCwsLCwsLCwsLCwsLCwsLCwsLCwsLP/AABEIALMBGgMBIgACEQEDEQH/xAAcAAABBQEBAQAAAAAAAAAAAAAAAQMEBQYCBwj/xABBEAACAQIEAwUFBQcDAwUBAAABAhEAAwQSITEFQVEGEyJhcTKBkaHRFFKSscEHI0JDU4LwFWJyM5PhdKKywvEW/8QAGQEBAQEBAQEAAAAAAAAAAAAAAAECAwQF/8QALBEAAgIBAwQBAwIHAAAAAAAAAAECEQMSITEEE0FRFDKBoWLwImFxkbHR4f/aAAwDAQACEQMRAD8A8PooooUKKKKECiiigCiiihQooooQKKKKFCiiigCiiihAooooAooooAooooAooooUKKKKECiiihQooooQKKKKAKKKKAKKWigEooooUKKKKECiiigCiiigCiiigCiiigCiiihQooooQKKKKAKKKKAKKKKAKKKKFCiiihAooooUKKKKECiiloBKWiigCloAruKAaooooUKKKKECiiigCiiihQooooQKKKKFCiiigCnVtSrNOxAjrM/Sm67705cvLNm85iKjvwZdnQs+ENIEtlg9AJmpGCwgdSWDQATmBGUQJ1G9Ru/MKOSzH92813bxOVSAokgqW1mDv5ViSlWxl6qHUwo7ss4ZTlkGRBPIZd6hVIxOJ7yJVQdJImTAjaYqPVgn5LG/IUUUVs0FFLRQCUUUUKFFFFCBS0UUAUUUUAUoFFKKAUU8BTQruapCPRRRUNBRRRFCBRSxRloBKKXKelGU9KASiush6UZD0oDmiush6UvdnpQHFFd90elL3R6UA3RTncml7k0A1RTvcGl+zmgGaWnfs5pfsxoBmin/ALK3lR9lbyoBiipH2RvKg4NvKgI9FSBg28q7GAbyoCJRU4cMbqPnXY4Qx/iHzoCuoq1XgjfeHwNOL2fY/wAY+BoLKalq9Xs0x/mL+E/WnV7KMf5q/hP1q0SzPClrTJ2OY/zl/CfrTy9iGP8AOX8B+tKY1IyorqtavYNz/PT8B+td/wD8E/8AXt/hb61aZNSMnkoy1seHcAsODmRicoOlxtOpOu1I3C8IAYSTO+Z4j41jQzk+qh6ZkMtEVvMFwfCOsizrtBZtTHLWrNOy2FIEWF9nM2p0HxrfadWYfVw9M8wiitdiMLhftPci2iLpmbKzZRlUgx5yauOA9mcPexLjJbOHQZncqNABtm21NYor6qK8HnNFei8Y4FaX/p4e0ByOWfSelVLYUCIsWfM92tKC6qL8GRor1nE8Lwptnu8NZV+WZAPZ30jnVXw7gTBv3uGsMCJChUBE7GpsZ+XH0ed0SK9Cu9nbdy+VEWgdwFtwgCgnQrUSxwlbd3xEugPh8CAMAdyQvyq0jssyasw+YdRS5x1FeqLirVjLkt28p18VpWJ8RkxyqZ3i3G8NqyNl1t5VEyQ2gJNSK1NpHF9Wl4PIMw6ilBFe2YrCi2CndDvV0bKkr7MgqYkzPyqJawtx7YYINAcxhYH61vt71Zh9b+k8fFdhfI/A161hAwygohljrEEDkSCKsuz152clSsqBmzAEESdIOp2po3D62vB4tk8j8DRl8j8DXtnHeLXHfJ4FAg+BQp256bVR8QuMLoywPAsjmJXfWtLHboPra8HmS2if4W/CfpXa2W+4/wCFvpXq9vBqwDMzyAN2gH1AqSh7wOAcqgTrqTrtNO0/BPm/yPIlsn7j/hb6V09sx7Dfhb6V61iXVWUWyWVQZYndugHSoKXGzTPhE/HpSWJxSbL8x+jy9bTfcf8AA30p1bL8rdz/ALb/AEr1Bb7n2N96MPintMCeehB2g8/Wpp3o38l+jzIK/wDTufgf6U6tt9+6ux17t4/KtthOHAu/etLe0g12zeLnpA9asOKW/wBywVpIIKCPeZj2j9KlG+8zz1Vf+nd/7bfSnVL/ANO5+BvpWrxNhDlYHKSAG10nc6e+pa8KRl1jWfZaY+tYc0uSdyXox4Nwb2rv4G+lOLff+nc3j2Dv0rSHhr94WZvCGGTmRrp4dp+lQ0B7zLmGUGfEcuxHz1FRZE1aEsk4q2iuXFP/AE7nT2TTq419u6ufh/8ANXN/IJC75pJOunT86ru8OZijeL47867uLirZnutjJ4m4/l3PgPrSf6w39O58B9a7uo+hgTznXN6xUXuG6j4UKpy9D1jCSybmVgwCImrXDcORRACnyIrK4LE3Lbq+XxFf3QKyCZ1Yjy5VL7P3M1y5n1JgGepYz+tZlC42zz009jRHDAsgVcoBM8v4eVOPauFfCB4ZBLAlWXoBO8VA4PgLeIdluliVEqQ0SOY091MdpuBtZXNZL5emYk1vHPRFI5yWp2yFieF3Xxd7umayPCFIBAcZEEDSvUeyfBBhsOtsqoZi3e6yDoQP0rHcJuuyOhYhPAT/AMsqzLb8tqdxFpg5a3DGCsOWykERrB3rnyznPJTpltatli0xudDzoHBbTboP7ZFZjhsqfEW0ZRKs3hObxAmdqusTcdHEaiJJJPXlG5M7VnzRlqiBhu9Zm8ZWGgZp2kxFW3C0W3ff7Q2YKsBoaST4oWPX5VFxNpLS5ne9qdcrtAJ8prPszjW3cdgDzLSR/u11rrDGpKxbfgl8VtWbmIu5bl5Z3VbTwAQI8Ua6RTdtkAyl78f+ncxry0qo7SY26l1oZgCAVAY7lRyFWPAuOQgZ2zER+7Mkgba/nvVWPC+Y/lntjNxSaotx3JRStq7eOU5SUZCYYyMvWmcRjLpZCmHvLBk+CY00051oeFcbvjM2HtkkAZE8TIwJ1za+E9KnLxm9eVnxEWCR4QNcsL4pJ86yoKL/AIThKSdtlNheIG7JKurjRgEZZ38RPM+VdphGTM9wuqbjQiT/ALvKsbxvjbYZS5uF2uE5QGjY6lhyG3xrG8T7RYnECLt1iv3R4V8tF3jTeo3TOuPA5q/B6He7T4K04LXHYzrkzEKByPL3VacA4thrsmzc8hnlCSQDALRMA14qKJjape9nd9LDY94xmBZjmAJkcufpXCcN/eSynNkUGeUCvJ+DdpLlp7feMWRWBndlAPI8x5V7HaFriMsO7yhQwuKzDPMyCpWZGlbjTPLmwuDEu2CdIAHqPrUe1gHu5wty3aCiWLtEjUQsbmsp22wxwqraDTILIQhAIkbg6j3Vn8F2gxFtciGB/wAFPxkVtSaexyWN02j0I4QgRmT8a/PWm7WBKPo6tmU+EMDrHrXnmDzNczPmhjrGm/l0rXYHhttLmbvFJCsQBoTKnzrc5yyKmc5OMJJezR27LhfFlCgCDmXXnETXV7hrsBcyyBsQR5E8/SqS0jXASIyosjNOUDzjY716HwdFFmyj3O7KAXC5GmY6lZPLWK4SpK2z0x3dGTfg166CYK7+IMAYJ01HI1He3lUqzpK+EgtqD5+dbPEYNbbi5h7sW2IUZfEgaSYfqpze6vOuN22OMvJpOc5suw0muWq90d4p8Mk/YFaWe8mXQ6A+1Hl6V1w7CZm/dvbYH12570vZ+yzHwDMT/CwkGBO1SP8ASbiBmTIpaQyBoVSG3iTWE3K2y8bHGOuoS1vN4h0DaQNToNNKqsPwbvNVuodRIYNIy6nWPSnMZYyuHYBjGVyhIB8A2POh8TEi2qowO4nWORrUIWqNTsssTwHLmyvoAWM6kkamsuOIWUaVDzEGQPyzVs7XEBctEt7eUhgOsb+lefWsDm5jmJ15GOlei3JUzimlyWQ4srnLku66a5QPlTZvD7p/z3U3/pZPOIMDwkT5+lPDCXPvD4GhrVZD7UOTeBVhoIAUwyAelQ+FzlvZZzQNfeTPrUrGYW0oeQM4OUgeFt/aGmu9P8NSw+YAFGMZgM2077jr86SmlHcytojPBcS13EJmAGYkQJA20GmtWPHlUDKBsGk5idZ/T9al4fsxbUhkvwwbMG1B1JMe1Hl7qcvdmSwOe6WkkiND4txtrrXmduVplU4lzg7SixYAG6qx8zlGp+FMOZJjrUUW8Sqqttj4VVRIBAygDpPWm7puofExAM7pJ35QK6J7njnjvcmYK+lu4M6qEPttBif94GsHr1p2ziO8ZrhEWwcq6e0Qfa+VU9kNcAV3GY6QEIB103HSKdsYu6Ui49kAMVUICQVHWSIO9SSKoOi7S8rSD+VUHEsKtmXsuGBkMunhJ22qTdN3K8uiodEaATEeKRm3qPhuC3nLHDLbvsQAFJyKV/iJObeu2Nxp7kjGSZh+0gc4q6ROnd6jYfu1/Wm7dnKc+sAiW6z/AIa2mK7IX8Q92M4zhZRQpCvbULGYtqKa4dwh7Nk2ncFCCLiNEZ1PiGYHkVrJ7O4tJK7H9rWwme2CfEvh5gHk2tWHE+J3MRbi7cDOLgUusBDKqSY9THuqi/0Fs/e+HuwvOMqkQFU+LUedTcXhrzWctsJcl2z5WA7tcntQTrqNhVs5tJnmvHMRnvvDZlDFUPVVMAj1399QaKK5n0kqVBS0lLFCgBXrn7E8Zdv97hc9oLbXvFW7bDgqWhlGoIgkH+6vJUFbP9mPEGw+MLJlk2mXx7asnmNaqdHLMk4bnpvbXglo4i0pCAd0zEW9BOaJgkxyqqscCw6zCbcyedQu0XFr+Ju2nvGxZCl0zK+pEgoQCefMU7exNxAq95ZLFhMwCV5kAMda6Jnw8+Obm3Hj+pFXhd1nAyWkUEksDMj03mrtcBZRXdbcHKdSBpoZ9KhZb5EqyTOwAb5AzTDY7EO4UXrJTKwcFDnmG6bcvnVcqMKMnJW0M28RchlGXu3ifDL6cs3IVq8fZ7vh9olLj7MwTVtZg+6ay+D4Yy2le5ckCMxXRNekrI5Va3OJ4m2hNy+Qg9nKqiF2UGU1rjNpqmfTS9DvZfiFzMlplurh2u5vGuoMddyCavOL8Aw6I11JN1iCSXGx09isRxbtEzCDfuq4UhWKA5DM5lBAqUhvt4mxdx0e2s28oXcKS0gzuJ99YUa4N8LcW73gy2bYgmMp21Kjn764xOBNpisyw5wQT6zrXb4XVXN5/CuUCTrEQZzTIikx3CVvLme5d8YEkMcwjoxJIqKkzaZxZtl1KKCTKkwNgUXn8aZuItokuV9Mw3jdvgaa/wBNt29u8aQiHM2YQggGI3864TDIobKg1adddTua6qJLosrHHLY8JNoTpEgCD76g4PidtUYB0AzsQecM0jUctaiX7FswHVCAQVB1gj1OlXWEt4XulBtJmK6DLmAHI9AKtUZekrr3FLc7sf7W1I6GKqrnaCyCQc+hI9g8qXiuGJYlGCBToFG+o00q0fiSoSpbVTB8I3GhqhJFZ2gsZHW6sAgj48qfe6l20b+ne+FWjpm2insXimICPY1IIy5gZI6aeu1UVrA3LYZnRkBTn6jcdazP6WjCpot7HtD96EOhBMMNohh1+lWov3hp31tgwOqrB086ylsgiZGm4jU8h76scLhme0pzMuQN/FBgvM6xpG59K4YZcoxKCLW3e+yjcnNOxA21Mgg/GurfHGZlAWJK6lifa+FM4fw2UYmWtsxA01zhZ33rT8FxD3iwdVKhlHjAMqQZy++K7peTMvTEs2y9q6/eMMi7QsGfOJFYW3bZmuROVSzepB2rSgXU7233oyMxByLBIBiJJ92lXvEeG4cYdTZRVYqM5GaTKzqTpuDUkiQelFT2dw7spVLYuypORx7pP/7UixwXEWUJsqCLgHhVoCGdpOvOoDpeu3Bh08EEgESDlnXzJjWK4uWGtMyq2oJBOozQeYNZxx2orQ9grl5b7hzAAzFVOiPlHiLztNVJu2clwJnY6s2pIgnMzCdyZ+dVPEuIhMSbRzxcS3MGNgdxzq34NaAQhl8RYgzvA29N6JyV2dZKNJpVt+2Rk7U2Lam21gOh3LPlgHXWKi8G7T91h7hLKtsXzbth1FyFdc0DTXbet7wTsdYxlrPeEeKFy5QdOulZv9sHZe1hMJZawDpeOeTvmWAdNNCI99btlxxg9qPIiulcxTgrg1D6AUorkUtAdCrjs/i7Vt3a8SFKFdFzNJI1USNo3NUtdUI1ao9J7a3Fvphxh/EmUsGjyET8aThGDPhN21Omrk6+UCal9nQVwyAATsSR5CY99WVsSd5A39a3Dg+F1WT+NxRP4HetWTL2swHsgNlg9fOhMGt5WxA8Loz66axI8Q51EQ5jpUvh2GbuH09rNl85J1rTPNDlHXZ25cNkrckKdU8Ignckdf8AzUy9dBU2l8IPi2BG/Q1YYLCd3hbQnYuvnIP5QpqoI6xI2rhZ9VIz+NxlnvWGKtqGAOXKrbQYzD4Vb4JENoSNFRY5EggUr3U/iKHkc0bVWcQxEXGCQAIiOmUUS32NS3VMeulQNJgTvvXTYoFFAPu6VXtebqa6VTyFXSdY8C4m6wA216elV+IvSdDpvv5bGpzYNyZIqMMO22UDeT199a1l0jPDwC413ZV15gnWtFxS5kEKBtAjcDrVP9hI1U+IarHJuW9V2Iw2IzDvLxmTm5eGDtvrNLsy4blpawhM5tJiOsdfWnLvBrbMWK6kknU7kyaqMLgHzD968coOxnfUVObh12f+vc+VXkzpryTHt5gNYYDQ8x6/Cu75L2nRgWkETHsmd25bc6xV/tu2clLYyawrHmeZIFQ8T2xxD7C2vSFMj3k1W00cV0mS0zavwu0FM7xGmhPOafOHVcuUsxE6k8mGv6H3V5lc45iGEG60e76VHbGXTvcuR5s0fnXJRR6fjy8s9G4jIIyrGxkGCTMQBzNTMHxayCtu59oQtlgyILagSY/yaw2Exr3EtliSbeimdRH56RV3hOLAe3odwQCAT5xXXVtSOcsKvc1+LFqyubvVC7DMCGJ6QBUYcIAVrgF4q/iM3CbcDWVU7bn5VA4ZjrdyO/yXBvl9rK3UTHKa1+Hui7hwF0BHh05Zjp8NKxJyvil72OLWnh3/AHKTG27VtRibF645nKUL5XWNngbHlNUuJ4gl0XS73rbwCCGLMSDrGb9asbWNzMQyqpGkDbTfeq3jWAL5mt9NVAlvVT+lHaN40nyQcZhxcVCtk3CbaxeZwt0ZWPunT507exd0As2HxAE6sLgyk89c3yqR34sWrQaGTJvswZifCVPSpd/tCj21w4HgCgueRJM7fCuc8qi6NqUPKv70McN7V31E4e3iUQavHdZSIjcmrW/jW4nhb9rFtdQZVNproTRwZBUJ7WoAPlVf3Kr4kuArOx2B5f5FO4rFXHtli2YAqqiIAAmYAos0W9PkxONR1RR5tjuFXbEi4sAGAwIZW81I5VXmtt2kytaZT7QIIGsj19xrGOlaR7cOR5IWxqKKK7itHUSKu+H8Hhw18gIPFlGrNABAPQGd6rsFhe8dV5MwX4mK9Dx3D0a5NtCALYWIGrAasQah58+Vw2RNt2QyKwc5DPhUe1OUgzOka/GuvsgkBXuKBMiDDFtpOblTmAQLYH+1v/qK6BDoCQSZ0ieXlVUqPlS3YHBAECbg56MRPloabv4XJ/HeEBmAFwx7BEenP1qwssPOd5IjamcfbzKxkaI+/mprPcs6KNFfbuiUS0S4gDM7EnUDNM7nf1rQ8S7LDC2Lckm4wZisBhprlB3Ptais/wBhlD37Qy5gGWT6HcfD5Vvf2hlnsqFRmyuHlfa2ggAa1lXuehcNnlnFcSw7y0UtwAAVyCdd56CtAuGkjNAUAREdBvWb4hbv3bgvFCGUjdMuYKdM3XStndbqBUto3DfkhW7QC6qSfgPLWnrbkCIinDePU+/b4VwWncD1GlZas9Ck0BuCuGuVyVU7NH/IfqKbuWSBJ26gyK4vpk3ds7x6hpVSO7Xtr61U9o8UiEm42UEFZ569Kew91VuGWA1bQkDYVmO2dzvWQW/EAGdiuoGw3Hvr1YYOMKbvc5Tkpz4ossHjFum0tppGdZI3C2/EZ+Cj31c3ccAx9T+dYvgOJGEDPdVpMBQAJgiZifSo+J47LsRsWJ+JrsnRz0WzT4D9kGKeO9u2rfPTM5j4CtJgf2O4df8ArX7lwwdFAUaA+p5fOvS7Bnfcaf8AmpF1OaakjL15GPnXncmeqjCYTsPgMPJFhXII/wCpmfQ6SZOmsVVdveHpe4bcNtLaG3luqqIF0QnMQRv4SeVb9bIIb+GRlGmp0n3661VYq0GDI40dSpnoRBFc9TNNbHznhMc1oHKFMmfECfhBqT/rf3ra+4sPzmomNwxs3Xttujsh/tMTXGavScqTJ44sh3tsPRx+q16F2V7ZYdLNq06XZ1EwrLox0Zp02ry7ToKXKvShznijJUelY3GqbzG2vtEsuqcjrOuh1p29jAilmkADMTvoN9q8yVRyn3E12J+8/wCI1pytHJdOl5NrxTtWttUZLVq+jZgTcUkqVjY8t67bjzEEnh5kCZB0jnqB+VYc3WGz3B/cacGPuj+a/vM/nV1RreKf2Oig0qi/yzXWe0SMNeH3GBE6F4I67VITtLh79p1sWTYKlGk3JBGaIGbSdaxw4viBAF5oG2g0+VQ7uLJBUlIMTCKJgyJIHWjePxCK+z/2JQlOLjJ/lmqx5FxWOdGYjYMpPLlNUD4UTEzXPC0CkmQzEQI5DmT8qlqsE1zrc1ih246UcJw9DuPmamYfhtobifUmhWinluV0SNNnVnhwD22QwA6kg9Awkg1qbmOtf1bX41+tZm3iKpsTwlCSUcLudfZHkDUlBeDjkxdzlno+B4hZyGblsrJnxrEwNN6ewPE7Y8M5tJAGg9xArya2YGTOhE5tVzCSAND7hViMdfIA+0GBsABArGlHL4tcM9OXiNp9iI5EEsPMSBVPjOOWHNy0HMqj5lCknQGeW9YNsSwEG+8dBtUZr8GQ9wnrmj8qJRQ+LfLPUuy2OtWcjFbhUsHnwjwqpiQSDMk6VfY79ouHCEoCDsA5UHeJyzPntXhjYpjpJ95J/M00XpR1jgSPQ+KdvbjeFLkoSAy6kxOpDMkj41CxPbt5OSwpE6HOSY6xlFYma7VqlHRY0jRXe318+zbsj1DN+tRbva/GPsQP+NsfqDVcMRAoOMNapGqXokPxfGvvcue6E/KKjXLd9/buMf8AlcJrg4vzptsVVLQ9aweWZcaiDpPnz9KfLaBS7kDQCcoHuFVzYiuDdNBROLJ92fUk/nR9oHRfgKhradtgfyrr7I/+Gg2Pqaw+YanUaEg7z0pPtHeq6C4bbJKsy65XKgqSDIkAgxrVb3TvlNxspzqwCKJYKZIYGdDqKkYXibuzqUyEOVTMQdv48o9NJ5R515Wz0pbX+/8ApY4vEAFPCx0LM4AhWEQCNwTJO3I7bVWY1df/AHbzvrv6zUu/ijl5g6Bp2j4+/wCPKoWLvSQCQBEcoA/wGs3uZPE/2n8P7rGd4B4byB/7l8Lfkp99ZHuWOoBI8q9R/aMExOEDqCLlm4zRvmtSEZgRpGqGvOsDc0ImOc+Xvr0Y3aOWWMsbpoiBDuZH60d50q0fDI9snvAGmLSH+MKBmObkZMCd4qpNaIdZzRmriloDsOetL3hpuloDokHcUmUefxpKKAO7HnSgdGNJRQCmfvH5/WlBP32+J+tc0VQd5j95vjXOUf4aSioDoEdBQXrmigFmiiigClpKWgFroVzTmFsm42Uep9BvFANOrMfCCfQGulwNw/wx6kCrkWyu2w0jpS1Tm5NFSvDG5lR86cXho5sfdpU1jXBcVaM62JbwNsakT6mn7Nu0dFZQegGU/Ma1CxbSPSoiMJ2nyNDUVa3LfGoUEhSfyioHeHz+VPYXiGRhuV6EzHp5VMe3bk6nfpPzjWll00fQOHMtr6flS41BO33T84/KiivKz0kHHX2AMGP85/AVUTmaG1Ggg7QYmloqrgz5KPjY7u3jUSAowygAiYDBpAn0FeQWdxRRWsP0nXq/rT/TH/CFxm4HQH/5NTczvRRXY8wUUtFAFKKSioBaKKKAKKKKAKKKKAKKKKAKKKKAKWkooBaKKKARjUvgh/ej0P5UUVSMvr4n8qqcW5WI0k60UVTJ1bO1dXEFFFUyyvxRqNRRWTouB20dR61KPELg0DaDbQfSlooU/9k="/>
          <p:cNvSpPr>
            <a:spLocks noChangeAspect="1" noChangeArrowheads="1"/>
          </p:cNvSpPr>
          <p:nvPr/>
        </p:nvSpPr>
        <p:spPr bwMode="auto">
          <a:xfrm>
            <a:off x="176213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  <p:sp>
        <p:nvSpPr>
          <p:cNvPr id="8198" name="AutoShape 5" descr="data:image/jpeg;base64,/9j/4AAQSkZJRgABAQAAAQABAAD/2wCEAAkGBhQSERUUExQVFRUWGB0XGBgYGBgdHxwcGBgcHBgcGh8ZGyYeFxojHBwWHy8gIygpLCwsFh4xNTAqNSYrLCkBCQoKDgwOGg8PGi0kHyQsLCwsKSoqLCwsLCwsLCwsLCwsLCwsLCwsLCwpKSwsLCwsLCwsLCwsLCksLCwsLCwpLP/AABEIAKIBOAMBIgACEQEDEQH/xAAcAAACAgMBAQAAAAAAAAAAAAAGBwQFAAIDAQj/xABREAABAwIEAgQHCwcJCAMBAAABAgMRAAQFEiExBkETIlFhBzJxgZGh0hQWI0JSVJKTscHRFTNyorLh8BckU2Jjc4KDwiVDRHSz0+LxNDXDVf/EABoBAAIDAQEAAAAAAAAAAAAAAAIDAAEEBQb/xAAvEQACAQIDBwIGAwEBAAAAAAAAAQIDERIhMQQTFDJBUaEiYVJxgbHR8DNCkeEj/9oADAMBAAIRAxEAPwBf3ywmJqKLtPb6jXuJuyI7DRnZ8I2gtEvvIcSnIkqUFD40chJMkjlzo6NF1eoE5qIHC4RHjeo1qm7T30YWmF4StQSlVwonkEqP2CpTODYQBqXgCYk5gJ8402Pop/CL4kBvfYBxdp762F4nvo6ZwrCCsoCbglO8TA752jXerBvhPClAkIuFax1ST9g181Vwq7lb7uhcouU6TI74/fXR64QlMgk6x4scp7e6mijgLDcqSEPQsEgEq5dvV6p7jSexNOVakDYLVHmJApNShgtmHCopaExvE0EjcDtgfjXZV638UqJ7CmPtOtMlPBNgi1S8/b5U5ElS8/ygNYGupNRDg+Bp3WfMonfyVp4NW1FcR7C+XfpG4V6B+NbKxBA3keamCuzwICS4rzFXPuiurPDuCvKyN9M4rsQVk+Xbb7Krg/fwXxHsLpvFWifGjzH7qnWD9utQCnsg11Da1bDTTTc6b0wnPBlhAOUrWlXyS6kH0HXmPTUhHgfw7cKe8y0z9k0D2VLr4ZOJXYAb5m3SR0dwHNDMtrRtEATMkyRy8UzymNb3dvlJcW6kz8RtK9v8wc55cqkeETBmLN8NsFZSEgqC9wqTp9HIfPVh4LuGmrq3cU40XCHInPl+Kkx6/XSVQvLDcbvFhxA85ijEnKXFCdCUpEjvGcxXov2v6/0R7VGrXDGFKWpHRPJKVFJEmJBgxrrqK1ucGwZlYQvpge4qjXv2FO4VLPEBvvYDl39sN1uD/L/8q8Ve28SFr+rP3E0fjgvCnAcrdyvLPiknxYB5a7iqdmwwFQMOXCYMa5hqTHyKrhl3JvvYEjiTHJZ86VD7qlsXdnlBW+sK5gNEjfkZE6a7emj+y8GeFvth1tx4o7S4gbEjZSQRqDVNdcKYI2pQL70gwdSRPcUog1T2b3JvkBTuJNAEhRICso0MneDHkFbJxS2IEuLB0kdHz565uVD9yndI+Vp64p023g8sQwlxxl0fBpJXO0gawCTueQqqVDeXzLnVwCv/ACijv9FeDEkH5XoP4U0bfgbDT4q3fQr2a6L8H2GDVS3QfOP9NP4H38MXxC7CpOJI7/QfwrwYm32+o01h4PsM5Ouie/8AEVzT4KMNOged9I/CpwXv4ZOJXYWttfsHxnMn+FR+yscvGgeqsKHbBHqIphHwX4SVZfdhCpjLnbmZiI3mdIry78Etghta03DioSSNRGgJ5UHCdn4f4C36AFm6bJ1WAO2CeUxA1mu9ythPivpX3BKh9o1oaYV1e/f1Uxj4PrYN53HXUAASpTZCRPaSABqYpNOg5t26DJTUdQX90t/LH8ffW5db1+ETpV8jgaxO1+j1fjXo4EseeIIH0fap3CPugd8ijztc3mx5/UO2unwHzhr/AN/b5quf5PLI6/lBBHkT7Vc/5PrI7Yi1+p7dVwj7om+RytMNtloCjiFqg80rKwRJgbJM9um1bWmHW60yb+0QZIKVKVOhInRJkGJ05EVt/J3acsSZ/V9uuLvg5thr+UWT5Cn2qrg5dyb6JFztlakIcQspJEoMgwYkdo7++vKquH7cJuXEg5gkKAPaAoCfPXlYpel2GkXEBvTUsE9JhCE5A5LSBlJImCnmNRtPmpX4gnxv450zuHXP9kBQVlIaV1pIjKo66ajauhsf9l7CK+i+ZBf4I6AZ0kJUNoUAdY2JM+qobeIJaW2Sts9EpSkpJnx5zeJ1okkxNQkuWizmefWrtyoWvXykxUi8usNyANOOIcHNaDB7RoNPNWhSS0sLs+pjXEVuHLha23czjkhLa8ojKNyRm8aTHfXRjH7dIOS3VJ2KnSQOQPl9Fb8K8M+6umLS2nQFCZSsRIMeMnWYNaXBtWyQXWjBgkIdKZHeExTaKi1eVi5JaIs7bHVlvqKSJ1ykwCRsATz757KW99q6onmVHzk/vpu4cqxetSltVt08BJUslOkyYCwDsIgClZjjRTcOAxIWsaCBvyECB3Vl2pLVPqFRVmx04ur/AGODAPwTJgiR/u+XOlx7sHYkf4Rt6aZnubpcIQkFCSphrVZITpkPWjWNIoJXgik6TbEHfKLqDH6OnmpyUmshUJKLZWLvkzppsNEJ57c+6ajOuLd1bLhIHxOqdQREhU7iO+fJU+4ZbTKVKtx8YjNdjvnVBHOpeB4OH1KS0411ClwhLq+0xOdpJAnsNEsT9LeQbkkrgWMFuSoJ6JwqUrmDrPadvPTGwzghgNDpAS7ElQUQB5BsY9ceardnCnU7qa+sTU+2sF6lORXbDiT6pp8KVOGdxE6kpCT4zbU0+ps5dOaQQDA5DlpEjkZpi+AxX81e/v8A/wDNFBfHVsFOBRUknKsnIpKtS4oiSDppGndRr4DEfzZ+f6Yf9NNc5pKszS/4yqF5/OH+SUvOZj5FqkDs8vPaoGIO5xrE6aeXYeavLi0JurlpDzMuXC4TmcB/OKJT+biZjn21yurHKSlx9kHSBnI1Gu+TXyVbu4k0ZK4V4nVbuZCRlUMqSeRJHZ5PTodxFBhuFFa1AbE+nWt3sJKho9bH/NA82oq9ssDfaUcymQQRILzYOpMaEjfKr0UCu7JhZK7RfW1q4m3KA4NT4uUz6dqEcTwdQPWjQ5ie7t/d30YrADci4YKhujpEAg+WcvrqjvcMubjRpCXDGaEOtKOXaYC5jvp9ZtoCnkwAxXD1M5SsglWYwOUf+/VX0RjD6kYYSmM3RNpEgHVWRI0Om5r5ounlKkqJJjcknby19J8WIIwpeSM3RtFOZSUAEKbglSiAnWOfrpFDJ/VFbR0FZhOIXC3WStaohC1oAiQVwJ/SG3bVzidw8hdx8IqA3DYCVQVaI3CjBnMrfWDpWmD8JredaWtRdiOkcQ8mISRlSA2rQCVHafTVojg5xK0uFt/WVH4RRhQVmQcpVBAM9WDqRpXWjHKzefzENq9yRwthrSrfpn0FLgWcqtQBl2zayNZ1VprvQZf4k83eOLBIQFdXrKCdFKAKSN8wE6aGaYlu8YSFQlUmUkt5uZO5kpzZjG4GXXQ1wxrhc3CwcpSkpB1EdbUaTuANf8VVnmsRUX1YGcQYrbPNtqRasoeUvpFOIJzyFEnOY5zPr0qdgi0AOJzbNPKBO3iKMTOplQgb1fscBoEdZOkc0nlHmnuqV+RU2treGN2nAkxIgtknXYawPNQ3w3aYeJaCHZgaV9B47Zly1W2kAlRSmCAd3EjnpXz+wmVpHekek19KOsdUgkDXQntmR66wbN/YbXdmhEN4K4TddSfc854IGWFFO3PUHaq69snGzCkEb79xg+sGmZh2GA3GK50nontUyFDPK1K07d/soW4hK3XCronSe3o1/hQyo2jcZGd2U3D4K7lhKhmQp1CVI+UCoZhqRMiRvTC4g8HVooAtt3DCiY0yLSO9QKiY8ip7qAbG0dadSejdHRnMDkXvy2G2gPpq4uOILg7ocPmXQReFWaJJXd0zg14NlGZfaETqUO8lEc0jsrRfAaEpCvdKFTPitnSDGsq51Aau3gVKyrkneFd/q1rkL55CpBXrvMwR3g70xYErtMnqZ14VY+Fc8n+r91eVK4OSCXDzhP31lcuo/UPRX4kjRVMLgi6ScNCV6JhYUewZjJjfagTEW/Gq04d4gSzbKZWFa5toI6w8ordsk1CV2KrRxKyDW4s7V5tXua4yqKerlckSNQVJMqobHD16lxKlJbcjYhaRz5ykZvIaFkWif6U/QPtVOYu3ERkulp7sqo9GaKe60ZPNC1Bx0YVYui6ZSksp0cMrCVQARtOVQ3JNUAduFbMoJOxUEqiROmdRHqrs7jdwpKUquiMpJnIoEg8jHjDy7Vq9euKAl9PVMj4NY9OUa1J1bvJhKLOzYSwnPcLCnCYhIkDTs0FU/ElqvpOmKTkcWrKrTUhIKvRIqTdWXSQelQPIlz0+LXuPXGdttpKVEpcJz6AEFsaAHUGQrfurLUk2NishqYe+DhDQIP5hvXyBOu88vVQspU93bXTDuKWhYpYUVpWGwjVKiJHekHSqoXSP6VP0Xf8At11IVIxWpjwO7OzrQq34HYaQ68tSU6NztGyhVGu5QB1XkHuIcH+itcOxIJz5nGkkgDRZ5EHmBRpwk7NkkpYXYNXsWbUslSCANglUdk5tNdtvxqZ+UrZQV1DJOaDBjtA08WgheKp0hxk9vwiPvNcH7wkQlxrzPND/AF1qcKD6+TNF1Ct4/sitRcZClNttAuqgDLnWUjN1utJ0mPNRL4E7kJt35B1dB0H9QUIYpi4bZuGlgqU+2gIKFIUkFCyTnyqOkEx31beDXF0WrbqXVZCpYIzA69WDrGlciWHfvsb7PdImNNsi5W9lUVIuVrMGTCX1BemyB3qI9FVt2hLi8ykSOwcvSNT31yccSHnlJWjIt1ax8IBOZRMwTVlbYggDxm/rG/apzqJxwoDBncpbpCG4KUqKOYJIKZJJMg6imTxO026Qvq52kmSlJHWV4oJnrGTMkcvKKDr99Kx1S2f8xr2qnXt4hKVIZyZSswAtJhIHV1KzMydI5UtaMt6oHChILqR8gkeVKgr7Aa1w7HFJfYKlFIaCEZkQlWRKid41jNz3CYOlTbK1UXNUgAhQJJMdZJH+7OY7ju7dJqtu8HdHW6NWmu34Umba0GR9wNuj9h5RX0bxnjJt8LccbyFaENwFJChJWgapVoYn0xSS44SkrZKOjy+5m/EyxoOeX42omdaa3HD/AE2Futt9dRDcJR1iYcQTAGuwJq9nWKLYuvzRArAPCLiDt1boVckIcdShQS20BBIBgJb76KOLOJbhi26Zq5eSv4HQ6j4ZClHRSI0CfPNLOwwV1K0Fy0eWlKgSnI4JAOokCRI51b4laNqbhvD7ltWkk9MoaJgwCIBnUHlWikrxdwZpYlYueGOMrp3EGG7i4StslWbpEtACGlnxsgKfMaN7XitvoW8yXHEIHRKdCAG5BAGTMQV9UEyJ3pLe43g7nTbugamFNuEetOtGOOcXuvNhAYWgHKpUoOi0iDkAACU7ad1HRw54hdSLusKBy9vUupeBSEwkFE7lWdIjQR4uY78qPbW9atOHlAKQpbudEAgwt2Z0iRDYn/DS3dYXMlCvon8K8dKlgJgwATGsTBkxy0j0Vid4ts1NKViDYpl9sdq0ftin1xipr3PLywlCXUKMwQSkkgESJBI25xShvMObaxENthQQlxoQoydcpMmBzNHPhHcT7jAAA+FT2dijR0HaEpAVY3mkaJ8IrCFgqez9kIVp5REDyCrLG/CLZhsoD6gVDdpGYp2PaBPLXtpMOuR2VyW7POre1SfQm4iEN3xAA8hbS3DlVnKipYzazBSTvvO41FMprwt2biVlxK2yFHKmFKzJnQ9UAAxyPppJJVrvyrXpu+lKtJO4UqUZIb1z4Q7NxskLKFadUpckajmCQarMW4otnEqCX1agwJWNY05UtOkHZXTKIPkp626olaxSoRQUcDIOR096R6ifvrKK3LNLbziUIQgAIEIAA8Qa6aSQQTWVx5u7NAE4y7kO0yY9VVBe7iPPVjjr+aP0vupp4oE2tqhxTTTgJSnKURuDzk9nZW/ZqKqJuTtYTWq4LWWomQ6r5VYm5UR432Uy08XW/OxZ9P8A411Rxfaxrh7PpHsVp4an0b/fqBvZfCLJN258r1Cuybl35Q9ApmJ4nsjvhzfmI9muicfw474cnzEUPDR7vx+Sb2XwivTfOj4yfoivH8ScEAkEAzsN4I+ymgvF8M//AJ8ecfjSpvFCI7580Gk1aWCwyE3LodBirnaPRXgxdz+r6P3070cFWnRpLlszqAJB1kjSOqNa2tfB7h7hhNvrlBO+xJH3Gn8LFK7l4EcT7CTF86ROnrr1/EXTqozHaTT1a8Glger0Go18Y86qcb4Uwe2IS+lSM0xCjyMGg4ePxeC+Iv0E0MWV2es12Ri57PX+6mzh3AWDXJhnpFH+qpX3iuT/AIPsHbVlU64kzqCo8uWg8tXwr6Pwy+IXYVzuKFSVJy+MI3GnqrDfK7vXVlxXhtuzehu2UVM5QZVO5CpGuvIUTeDbg1i8YcW824ohzKCkgQAhJ+UDMmkRpXlhuOlNKOIA/dyuz9as92q7P1qc7vggsZEl5OaYGYnYSfVVVccBYQhSkLu1IUgSoFUESJG43gExvTeHXxeGJ367CyGLqSmCka8zlJ8xIkV43jUJI6NJnmQCfMaZz3gwwslCfdiklZIQCpIkpMKiYkgz6DWtv4HLF0kNXqlEGCE5FQYmDB3io9nt18P8Fquuwrk4lroD6q6/lj+qfSk/dTSR4B2TOS7XoYMIGhG4MHfurg94C2wdb0z+gAdDB57CfXQ7ntJefwFvoixXiUqmD4scu2sXfREoPoFcWG4nXnHoJphDwQuKEoumT2ghX8eqghTlK9g5TjHUAvyiOw+gV6MV8vo/fRwfAvcH/fsH6fs15/IldHZ1j0q+9NM3M118g72AGflzaMw7wpX410TxCofHd+kr7jRcvwJXsaLY+kfZrifArf8Aawf8z91Vu59/JW8gDaOJVz+eeH+Nz2q6OcQFQhTzpHMKU4R5wTV8fA5iI2S1Pc6mq2/8FGIMtrccQjKhJUohxJ0SJPqFVgqd/JanAq38TC3VuLWVKJBznNOiQJnedPVUn8vqOheXHepz8apbILzoDZOdWgj+tpGvlirhzgS+GvudZ79PxpcYzfKMbXU0OOn5ZPlJrQY0fl/Z94qUOCryB/NXPQPxr33k3nzV36NHgqdmDeJx/K6dIVJ5ylv7YrxWJJ/q+ho/6a6Hgy8H/Cu/QNaHhK7+avfVq/CpgqdmS8Tj7tT2N/Qa9ivVFKtAlOvYhsH9VM1t73LtJkWr07atE/amt7Jm8t150svJVlUmS2dAtOVW6eYJqnGp2Zd4hNwzZ9GyRB8c7+Qd1eVz4RxV246UuqzQUxoBvM7Csrnz1DBLFRt5abPHJ/2ej+8R+yqlRi428tN7jIKNi2EoS4StHVUSB4qtZCkx6a62ycjMe0c0RZpNYiur16ULyLtE5gSCkKdmQYI0cOs16xizUa20Gdeu5t5ydacpLuHmbpFbtmrmytWFNIW4joyokBJdg6HTxhRRw/wfavBRyr0I3XMSCeSRWlQtHExMqqvYX69qFlo6/m++ns94O7cAmXNjuoezSNjrjyD7aw7R0aH0ZqVx58c4iWbHMheVQWnWT37xqBQLg3EC7hw5lrXAkgkI26xg7ACIGo1VsZo38J7DasPCXFltJdR1ggr1hWkAj00D8O8JKcPR29xBdGcEtOIOVs6wobCSNPJ2U7E75aCIRWF3CHh/iF55Sk9KoONEABOYt5cwjPkIz6adtU/GuJdM80HGiQ2XZgkFWcgjNIkag+Yjy1DxngldgUKeuWEhZhOZLygSmDrlbPrqWm3L3RpVdWylaIQAp0HXUCFNyPPpUTxRswkkndaFt4NsIS2sOkDMnMQBOmbl289+6qjjXAQwpa2xCddJJIKjIOu06UXYLw261otCFFYJRCyD1d90943rriWCOzJbATpu4k7kDnG5IHnrXCSXXpYS+a4isUSQsSI8X106fAen+ZOf36v+m3St8ISCm+KSnLCUCJHYD8Uka01/Aej+YLP9ur9huuTbDNo11HihckcRcXZXmWvjKLipzAFKU6cgCJ1HPY66UF4zYKcfW4RIcSJ5nYjMCdzBInsq1v8ABnLu5UVloJQpWUB1BVvG2aRp3c6vLWyQjRSmwE9XVxGkctVaR91dZKKVkZlkDNsVhpYBcStxTrmcp1GVSNdoCVLMR2A1D4D4qFolc/HMkAaabUdXlqFIUUhtQgAKSpJ9YNKhvha8H/CunnoJ+yaTVm1bqXBJppjasfCEycxybqKvSB+FeXHGzSiTkMZSkEb6mSB6BS3tMGvEam1uAP7pf4V3cYuEzmYuAO9pwf6dKuKpvO2YDg76gAxue8/fX1LiyUJt1lYzJAnLMSRqB5SQK+WbBUq15qT9tfVOMEBoyAdRv5awUs5fU0V8khXYbjSXbpCl2QbZyuJ62chR6pSo5hMiCOw56u7a/tQpaFhsDo1nPAAklUJHMKAy69xiq3Hb0kkA60DYmvUnNry1ro1KeCIqF5vsSuGMWebum1NlS1JSOqsrMktdaQNTqVHzUwsd4tfKQGCy0sEhfSBauyCjqgRMmT2CgHh6yJdB56n1GiC7tC2MzykNJ7XFBJPkB1V5gax0LNNy7mra6KxR+RJc4jxUI6rtsqSDMJBgxpBAT6e+unEHGLpw9xLzCc621ILiXEZesCAUjcmI07aFr7iJpP5v4QdshKfX1vUKo8c4jUsFKQAlQgpkmNJ0n7aa1BRckxCpO6uir4cSFXLAPNaBHlcSDTl44snGbMG2zJcLiQSg8sqp8YxEhNJrhH/5tt/fN/8AUTT248ZKrZIC1I+EBlO56qtP47Ky05NQdh085pCrYx3EM351emkKKI27aI8O4uu0NNpUlK1hZLiitAJR2AAgTvr3CoK0qA28539VRnHVUuNeUQpU0wjseLX33uiUktpU4SlaFplKEoUQkiTmJITr5e6qrH+NLthwoS4TGx01kTsQYrzB7oh1BM6GTHZzq1xTDm3bZCygE6gn9FRHl5U6DlWuk7MFuNPVAkrwk3/9N+qj2ajO+EK9c6qnQQf6qezXYVwxCxCSdMtVhQBJEHTl36a+mkydSDs2PioSV7BN4P8AxXvKn7FVlbeD8dR79JP2Gsrn1OZloHMZG3lNM7iu5IskQT4yN9R4p5GlxiTGYjWNaum+J3CgIcCHEiIzCdtq6uyVYwi1J2MteDlZpHuGrDmVQT8IDqUpSNc0yNKvMU4YS1bh5ZWHlK2Jnqkc53Og9NVNpxKG9UMNJ/R02MjlyqY9xit8AONoXGolUR+qOynUlTV25iJby+UWe4a9maSVzmSpekwAcxHn89GvA78pd/ST9hoHGOI5sI8y1fdVjhXGKWcwSzAUQTDnYD21UYpSu5phzbkrKLGNijvwS/0Ffsmvnq+wpbDzaVlJKm23BlM6L1AOg17RTJuuPytKkhnQgjxxzEdtAmKuOPvtqLaUltptEBUyESM2p3OulKruOVmHs8Gk7oZnhVemwSNvhkcxySv+PNQ34PuJS2+hTplKW1Npk7BRBMTtqkeipHFeOt3tuloFaCFhcqTOgSoR1VHtqhssOSgz0iCOwpeH7KKOUkp5aEjF4GmX3hXxZF0GUo2bKlSCDOaBy8lCtvjq1XAfcPWzZiQANREbVZ3tohQ0W0k95e/1N1VO4Erk4x9OP2gKGcvVeGgVNWhhYf2PhO1TmROWd+8D8Ks3PCEFCOjGhB+ioK+4Uq2sMdB8Zk+R9n71ipyGnhEBOnY6yfsXWhVE9UIlRXRkbwiJW865dhshorQ3n3GfIFZdTvGsUzPArCbBQJ1L6+35KBSwxzHEG0NopKw77pS9yKcnRBO4M5p7ojnTC8FWMtN2eVbiEq6ZRhSgkwcusEjTSskfVNj6itTSRQ+DC9Q3it0VEAEORtr8KDv5J0ox459xpYUsNoSo5iVJSBJWkpJVA6/jGTvrNKFnBbtLyloaWJUogiDuT2GpuJWl+4kBTTqh2BCj6gK1Qko+pp3QuUbtWZbqbtxhrCcoDhzGR/WcWRPaNhQpgF802l9tbYUtxtSEqM9VRESBtp91d7ayukQlVvcZZ0lpzQ/R2qDa4W8FZlNOgk821jy7iqlVbcWloHGKSd2fS1jeNJtWzmSEpbT2bBI5fdXznZYj0SXgouhxSkhtSHFAJEqzyPjAgp9FFLOIuhkILwSIiClend4n2UH4glM71VaKpq8RdG7bxFZh6+ukbytP7QH319I+EJ10WaugcS05nSApSgkRJJEkHWAdKS3FwaN7bdF0cdDbg9Hlic/PL8eImdaZfhbfP5PMT+eb+1RPqpFLNYhlbmSIltg2JEfCXraQBPVbznl3JnmPPVjhuHqTlz3CHpzEqWynnGUAGYiT6IpW4XxbcMRkcJT8k6j93mijLDeP0OqSXh0ZiDlTIUeSifGSfpTNbFJS5RMoSQW4ygst+6G3GcreisrSEnrGBqNjqPKJoFv+IgVz0DDpO+dhoz5V5ZTz5KotxlxVxZLTbuDMoo6yesQM6SdJ7J3AoeteEASOkzrUB8dcyT3DQeamRlaLjhu/kV7tkTpG3VBNszh9wtX+5VbNtuBUExB6q4AVJC+W1DnEt4lKVNrsmLd6CFJS02IBSYKVAlQVt3USY14OFz7otVdE8jUBKiJI5pIjKvzwe6grF8Scu7j4ZxS1nK2SoQR8U6beMSeWpPbWavUcY2asaNnjGTuQuEh/PrX/AJhv/qJp/wDFL6UspzNqdlYGVJg+KrUmNB+NJNrCk2uMNsoWVpbuGoUoQTORWoBMb+qmbx1cqctkpScvXExOvVVpS6EcUWSrzIpF4syCrOwEgbAvKzHTsSmJma0dxm1zJIZKkxJhw5p56HWB5KEVMKSYNcnGlbDX7vNQNpPlD+oae+G1Q0642ykrbAOVSjqlSgkGR3HWOcVpbcQLd6JtbHRIcUkCHVD84TrBTrsedBF0lQQoEDaJ840rnaXywtCytUoIIOY6RtGunmq4VMLCnFS0QyL3gdlZkhZ+D6QnpOWfIBq2dedC3EfC6bcultpxbbaikuB5Omg1Uno5jrDnU5HEqQCoOPhWVIjpSRo5mKQCDCe6hbHOJ3nekSXFdGtZWUmDuZiYk7D0Cm1JQsJgpF/4O/zbv6Sf2TXtTeDsEetUuIfTlUrIsCUnqqToeqSPNWVxKnMzUgSxTMVoSndWkdpJAFSl8E339Asz2ZfxrVKAq8t08i4gelYpk8ZtvIQ0LVYbJKioAgFQGWIEGYnXy11tlownDFIz1JuLSQszwXe/N3vMPwNaJ4TvQNbe4B7gr7qM7C+vUpWHHXSuDkjKRIHxpR99XuG4hdOOuJRcylDYUMyEgqJCiY1SZEDYKFa+Eha9mK3sr2uhY+9+7H+6uR/hXXE2F0Dqi4H+FX3imngmOXxYQ6tTrhWAQAzCYI062XUnfSBt31cW+NXRSCoOI7czaY7/AIwIoFssZaff/hHXlHUS3RvjcugDeU/b1aj+7XCs9ckwBsNtYG3efTTw4pxibR8hSYLSgBGoOUgyZjXlSb4YYz3zA+U82P1h21lq0VFpLqOp1MSbIbuKvI0J9KR+GtetY658pPnT++vpA4UnKMwB8qEfhQnxVxKxZuFv3M05lbC1EhAgqVCU+IZJGvkpm4p9GKVeXYUqMaeBBBRI2MH2q0uuI3ZlWVRP6XLz0fHwlWhjNhjJJ/R/7VZdcaYcCA9hKUkgKgZNjqDsNxrS91Du/H5GbyfYXiOJVfJH0j+FSWuJjzR+t/40zeF2MIxFwtt4fkOUqlWg038VdWOMcCYZbtLdXZkIb8YpcOmsfGWNJIotxHv9vyVvmtUKF/HQsJAbhQWFzPydY2qSriFXNs/S/EfxNV2LqZN057nBSzm6gO4EeU8550zMC8H9q9YNvvB1MtFxS0rEQJJMb7CdjtSo0sTauHOphV2APvg7W1fqGtE8SN/IP0UfjRojgvCF7Xjo8p9psVi/Bxhc/wD2GXbxuj5gEdnaKbw77+GBvl2BRPE7QHiKnty6+gKithxUkbLcHmUPsVRL/JdYK8TFGfS37de/yMIWPg8QYV5gfsWaHcy+L7l72PYHk8X/ANs6P8T33GtneJgU9Z9ZB01W9r6T2Grh3wEPk6XVufpD7jVVj3ghubS3cfW4ypDYzHKVSRIGkp31qOnNf28k3kP1FO03ahcpIAGUiFEdYEn428QmiC/4vU8jo3nEOokHKsMkSNj4u4k0B2Fop51tpHjuKCBO0qVA821FL/gkxEa9ElQPMLT99DTjNr0hTlBcx3TeMR4jHmQn7or1F0z/AETH6/3OCoP8leIAj4BRHOCg/wCqpDvg5u4/+G55gPuNMwVl+oHHT7l1aY4lghbQZzRGgeO418Z2Kle/ZwmSlHm6QfY5QY9wLeD/AIN76B+6odxwrdp/4Z8f5a/wor7R7lf+T7B65xkSNWkH/E5PrJoWfs2pzISpK5zAqcKgDMyQUa+mh84dcp3aeHlQv8K1WXRqekA/xAfuoJqq+ZeBkcC0L1991d97pdKFLDiVqAGUGEpiABA0AooueNEuJyrZPdCxoe0dX7aXLdyv5RM9++sfdFbKuHQYJUPN+6l05zgrRLkot5hiq8QeS/1fxqOoNSDK0+ZHt0L+7XB8c+qtFYkv5f7NFvZvUq0QuvbZKm4PSJmIUUJ8v9JVYMKTycP0B/3Kphiq/lj9WpHu1fy0/RFA5N6oJIszhwj85+p/5VBucGJBhYOh0ykVHTiSpgkHyAVIRifaDseQ35eahv7EGVYYqm4KlpStACUIIXlmUp1IykiJOlZVXwlijboWGwsZcs58vMECMvkNZWCpzMO4OYamcQth/aI/bpsY5ibbK2VKbDi8qwgEgbhOaND3bdlKvBR/tK2/TT6iaaWOYQ++W+hdU2EpM5SBJMRqeenrrvbF/HcxV+ZFM7e3VyRktECNjCzv36D11SYot9oLS9lQQnVKUASI011nyg12xt961WEuXV60VJlJK0qG/LKT3d9csOXdXDZJvCqNgttC5EnnJjyKAPdW1Sk/SgI21NLRm6U03DxyZE5U5yIEDSpiLG5WtIzFRJgZlzrsBodezaru/wCIrdLAbZDQeSlKVLUlrcABXVKhrPmFDrmOPtKCy9aGNQOjQVaf3SYH0q1wrqnHNANY2WPFWGvIt1l1vIopUQc6RIEAynWdCIAM6TQZwKicTth/bp9QBo24g4gN1ZuF1lKFpb6qpPaNklRKQZOtB/g7ROKW/wDeE+hBri7VJSnHv1NNOOGDPoK8djKO2fVFAnFl+06txCmwotkJlSAdQJ0IMxrzqy464v8AcbrCeiLpcSoiF5dikbZTMzVFh6U3bzwSlYXmKnAVjqlR26zQHdvRwyWQhQvmwLvcbUgkBKCIykQRoTJHdOnoqrxbEjcOdIUgEpCYGwCdBHmFEvFeEMWzgQ+q4QpQzCEMrESRydTzBqG1glqhDL6rh3I5OUG3E9VRBnK8dJH2UqanUlmaoOMUXngrPudZWQAVJKZVyBP7qsfCZxSo2bjEj4RYHPUBQUQPRVnw05bn826gq16q0EK0EnqmTt/GlU/EV3aXEjp2woHTqOgA90NkeitLjBRaWqRleKU03oKNYKCFd8R5RX0LhB/2AgxE2ZPpbP40g8bRCyAQrrnrCYPeJAOu+1fQFhaqXgbbaPGVaJSNhqpsDnpzrDSWdvdD67yQC8PYelxWYwEJO5+MfPyH2+SpvGdqmQ5oU6JUR2ADKfVHn7qvcMsG0IS2otgDSCpB25710xXC0uIUhISoKEdQCNfJXZior0mNzeK4oDhpjXXv8vlqw4Zw1LjqUFUFCsy4E6Azl8/b5atBg74SQph0EaT0a9Y5jTWavOC+H8g6VSClazOoIIGwGopUKSjK4+c/SROMMNa67rcEE9bLyJ+MO7t9PbQTiTBbaWQowUkESYM6a+qndiFmlYM6gj41KHjGz6BLjZ2gKR3pKhp5tqqssVNyQFFtOzKDgdAViVmmAfh0T9KfspteGW+cs7W3VbLLKlPEEt9WR0ajBjcTB81KnweJnFbP++T6gTTQ8Pom2tR/aqPob/fXMhJqOXuaJpOornngixO4ucyrh9x0ZTkSpQ5RJHMxIE7a0W8VvuNNILa3Gzn1yFJJTGsBUgxv5q+fMAxhdu6laVrTAy9UwY7PJVnxHxe9cZfhXTl1GZWx7RHkrRGpCyk/8FSoyc8i1V4WL9L7qQ+VoSpQTKWhoFdWT0Z5Ua8E8c31824Yb+DnUiAoxKRy3OYSBplpHhBOY8yR9tMjgW/daZCB4oUcp03VqR6z6aqhJSnZ2/wOrBKN0hlDiF8u9EQlJyqVMZh1QnmCBMlXopeeEbiq4W06wroijQKhCgoQoEQc0bxVhjV44l4rzLSoagGJG3YKHeLLxD9q66NHOqlY5TmGoHIH+O07ZxhgdktDPTTxJsG+AkTiVn/zDf7Yp++EHjhWGhnK0HulzjrKiMuWNkmZzUhPB1/9nZ/8wj7RTV8O6gRaJ71q9GQfePRXHidB6jCS865bNutNsqcWlK8qypKYUJPWCVHn2UM8VcUP2hE2jKwpwIEzqCE9YHLBEkjblUnhLjZk2rKVKAUhCUKmBqkR6NKDuO+LEuXDYBCm0LSogbylYJynvSIitFOGfq0FOa6Bu7fRdN267NnrkjPoRASoyOp3eurheEMc7dg/4Eef4vk9NAdvxKXr5lxCgpEk+X4NYHkOpq7xK/f1WzqeaDsf0ZgT3GB2FNNdDE8svyJlUko3RIvEWiTBs7bYnrNoB0nsbIG01RYjiFollbhwu1cKSAA2GlSClRKtG5EEJERPW7qiPcTFzqrgKBy5VDQE8oMKQrukdxNC2PplJTqFdYhCetPV1I5iI1J2rWtkhhu/uZ6e1ycsMkVHg4VPTnbVH+qsrXwa+K95UfYqsrzFXnZ1kccD/wDsmO5X3Koz4y4iubZ1voCqCglQCcwJzGJ0I2pf3CYXmjXkRP3VMa4heTs6sec/eK6uz14wp4WIqU3KV0X38oyljLdWzbo70x6lAj7KsMD4ow3pBDSWFK0JyCNueU7ebnQueL34/Pq9X4VIY4rdO7w7pSg/+q1w2mn8XgS6Uvh8k9/8nOLWUrU2c5kqKoJJJkFKjoT3DevLRq0BWpKQtSToVqzCBHWidedRRxKs79CrytNma0OMA7otj5WG6p1ab0kv8ZahJdPJ0t8ScvXnGisJQ5CR1RCcziE5u07zE15wLadFjCESFdG66nNETkQsTHKYrLTElJWC0m3SrMkiGQPFUFAGDqJArlgN0pm8N0rIo53SpIlIlRUDGhgSTpWKUlvE3K5pt6LJBV4WnFqurbIFSlpR6s/0m+nkqZ4P8LSkFxxLgUvUyopVpMHQ7aneqvGeIUXLqHFJWgpTlgFKh4xM65e2ptpxW2hMfCbfIbP/AOlaqcqabeIzSjPBZIGPCapxd2pxZlAAQ2JJISAYmeZVmPnqMzb3BtmllGVtDXwJVlAWouLMJKjlJJzSneE+erPGmEXWcpdUCoCQppWmXbxCr+DRbgPEFgiwZtLgpd6NOVQUy4UkyTIlE8/LQLCptrQJuSglYG+G81xbLK+otC9ujg5o0AVM6ggGfJXG4wgzt3fx56N7XFMLba6NhxLQ1IlLphSuZzCVa8pqmWtJXpdWpSBIOZQkyNCFDqyJ1kjTv01OpGcbCY4k22KniCxebKVOIKUOFamjp1ghWUka8j2xT/tsn5HbSpaUj3K2klSgAJQkCSQQBMakaUjuNMcS+i3bQlYUwl1KyQIJU5IKIJlMc++mti10F4MUNw4v3O2kIR1iT8HIgakwD6DWKgs/qNr6JAJxCy/bupKrJpDebTxFhcxHWSnSY02rjb8TtBUOWrY1kBK1I01+VI7P3Va8P8U3tmz0XuZTjWpyuNu6SPFB5J7oI12qW5a4RfeOhdg+e3qJJ7iR0Z84Qa1t1U7oW8K1R04avLQ3TT46fMM8NFK1ZxkI0yAhWUqBmi5/wi2zWbMltKs0ZOlSVlPblRmyqn4vrpUcScDKskl3pQ4yTlnKpMhRABBGZCh5FT3VT4dZNg5pKo1G0Dygf+qFtzfqWfzCUIvNMfeG8UMPKUkBempgqASIJ3Cuse6J150J+FBhteHPPNuLWiUJHMT0iZEqTIgdh3EUvcR4mWkZE5kjYqGk9uX8atMNxNq7bZsVQlC3UpUpA+EyhWbmCNSVEdmug5jOUY3SYSp5plJ4NBOK2n97P6iqefHlm24hrpWm3EpKjDmwMAd0dm43pMcEYcWsabCZKGn3EhR7EBxInlOgp1cTIU6yQBmUkFaB2qbKVp9JSBS9mjdpvQDaJWkLVNtaKYdcFiyVICFZUl0JyuBRbOYOc8qth2dta4JhVrcIWXcPDJTOUB58g9WQNV6GYHn81eWSF5lZvHcKVubbpnKnTQ5QTJ5kq5RRTbpBbUlUEFJ6pHODG2xmumqEW72M86jigYxTBLO3tUXTdsesgLKVPuRBTPVKkmVCdo89X/BGF2t5bF4JW0oOJbKA6lUZlJSDq2CN581AXGVrdMsNtPKJQkpCIOhCUKAMclRI25b9lh4MeJGWOkbebACyg5xM9RQMGCJG58tYmlvMCVh7d6eLUO7rg1lYJ6RxMB4+Mj/cOZDujnv3UqeIlshBDZfzK5KyZYSsTJTB7xpyogx/ipSHHPczi0oOeBmXELcKjoVEa6Hy0DLStxeRKSVqISlABmVKEADvJoNolg9N7sZRjdXZbeDdP+1LP+/T6hT38IHAK8RUyUupb6IKBBSTOYp7CI8X10kfBzaKRi9qlaSlaX4UkiCCEmQRyIr6SxbFQwhTi9EIQpajIG3ITpJ23G4rFFN6GiTtqLB/wapt2OmduglEA5gleyojQAmTIqmXwMh5cM3jKtjCkvSMxQBMNwnVaN/lUZP4kb7D9Ex0iMwE+L2aDSBGnm2OgHVYWoNQpCpKUIIQB1zmREkCT1kpMnWEgd1bo0ekmZnPqjOEuFVW1wpS7q3U22SHAC6CFKBCSnM2AoEzseVMW0urb+mbPn/EUFcYXznQuLZcWjoVqaCdgvIUyuCNwsqTPYiqHBuILt3ogHnEqU6lKiFHxTuSJinw2dyjk/3/AAW59WM7EsOsrgS4pvOBAcSYUPIezuNR2sOsLW2eShbZKm1ZlrUCpXVO57O4aVwxvDbsMNKRcSoJ64KEdYxoRI38u/dShveL7rKsOBtUpWCFtIBAgCZCQrmefOlYVh5na+n6go66Hng4Hwb36Sf2TWVv4Okw07Pyx+zXlcCrzs3IhOtTXFVn31YG0Nam1V2UdyFWqw760OH94q0Nsrsrz3OeyixEKr8mnurPyaf4NWwYPZW4YPYavEQpvyer+DXZNq4E6Zh5D++rYMHsNdS1A1qsRCi+GHxl+utene+Ur0fuq1VcoBia2S8k896K77EKkYg8n4xHqqYww8UhxSm0pOsmSTPOE6+mKjXLiydcuXkC2k+tQrtbYi1ADq3QkbhKEnQdnwiYp1PCuYF36FkxYLUjOh1s76FKxt5zWgefGgCTA5KPLypqwwe7sQ3lVcXCdTtbpjzjplmZ76nIYsDtfR+my6PsSRTakqTSwpoGKmtQTxK+WChTicvUMa+MFEHMNNRpuK73Fo82jOthYTp1oSRrtsZ5ipvHFsx0TK27lt8tpSwEICwcoBOZWZI7hp20NYhjb74hxxWXYJGidO4b+elwcbPFe/QKV75E0Y4EnRS0+Yj7DUlri9Q2uHR/idH31Es8MSWkkzMdvea6XOCoKj2DQc9APXzoFUfdkwotVcbEpyi4cjmla8yT5lJjftrkniWebJ8rbB+1FVf5ASdiPPXFWAgcx6DRqrLuysK7F5+V0K3bt1f5TQ/ZArm24kOIWyltl1KwpC206gjbRSiiPKKpFYH+j6aj3GFFPKo6snk2RRSLnBsXcYuC/IWpLritYAJUVBRMEbkk6UVv+FJxaSlTKRKSmUqUDB3iUmKWjNmSRE1L/Jzn9b0/vq4VpU8kDKnGebQUMcSNJP5pz61P/aqzteNmQR8G59JB+4UBmzc/rfx56zoHP63rp62+quoDoQfQMuMcXavUNpc6ZooUVA9G2rQiCPzo050PMYewna4WPKx7LxqtKHO/0furwhf8D91LltDk7tIKNJRVkW71k0oaXKfO06PsSai2Vqlm4ZdU6laUuoKsiXcwAUCSAtCQYA7agwqurRUCDAMa8/xoJVVJaBqNuoQ8L4k3+W0PlWVk3K1519WEkKylU+Kdt6Z/H3G9uUpaadad6RJBhSCkaxCtx5jFI1KldbTcz6a9Dyvkn0/uqU6mB3JKOIb/AAsLW3QE+6GdsoHSoMCZiSdaMbHELYiUusqI/tEH76+cy+exXp/dWB7uVTZbRi6C90h2cbXjXuRSUqRPYFpO6wSYB7ZNV3AtglCQpQBUrUajQctO07+ilQu8keLHkH76090Hv9FPjtzVPBYHcZ3ufUT7qVojLIilB4RsDSG3FoSAQlXLlBkT6/NS+TdK7TUu3snHdAJntP40iG0KmnYJ07h2L1Dzq1ocQ6MrYzIMjRHi+UCBFZVfw9hpZQoFOWVTy+SAdqyuTPmZoG773rb5ux9Uj8Kz3u2vzZj6pH4V7WVssgTz3u2vzZj6pH4VnvdtfmzH1SPwrKypZEM97tr82Y+qR+Fe+962+bMfVI/CsrKqyIejh+2+bsfVI/CuKuGrQq1tbc+Vpv2a8rKJIh3xLhu1WU5rZhUCBLTZgdglOgqCnhGymfcdtP8AcN+zWVlWQ7Dha029y2/1Lfs1GPBtj8ytfqGvZrKyoQ9RwfYj/g7X6hr2a296Nl8ztvqG/ZrKyoQxXCFkf+DtfqGvZrX3nWPzO1+oa9msrKhDuOFrPLHuW3js6FuP2a8VwzaHe1tzy/NN+zXtZURDmeFLP5pbfUt+zXnvQsvmdr9Q17NZWVCG7XCdmDpaWw8jLfs1svhazO9pbn/Jb9msrKohonhKy+aW31Lfs10969p81t/qW/ZrKyoQz3r2nzW3+pb9ms969p81t/qW/ZrKypYhnvXtPmtv9S37NZ717T5rb/Ut+zWVlQh6eFrT5rb/AFLfs1qOFLP5pbfUt+zWVlQh5707L5pbfUt+zWvvSsvmdt9S37Ne1lWQ896Vl8ztvqW/ZrPelZfNLb6lv2aysqiGe9Ky+aW31Lfs1nvSsvmlt9S37NZWVZDPelZfNLb6lv2akMcOWqfFtmB5GkD/AE1lZVMhJ/IrH9C19Wn8K9rKyqsiH//Z"/>
          <p:cNvSpPr>
            <a:spLocks noChangeAspect="1" noChangeArrowheads="1"/>
          </p:cNvSpPr>
          <p:nvPr/>
        </p:nvSpPr>
        <p:spPr bwMode="auto">
          <a:xfrm>
            <a:off x="328613" y="-301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  <p:pic>
        <p:nvPicPr>
          <p:cNvPr id="819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2000250"/>
            <a:ext cx="7462837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125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Model the </a:t>
            </a:r>
            <a:r>
              <a:rPr lang="en-US" altLang="he-IL" i="1" smtClean="0"/>
              <a:t>pdf</a:t>
            </a:r>
            <a:endParaRPr lang="he-IL" altLang="he-IL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1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he-IL" dirty="0" smtClean="0"/>
                  <a:t>A pixel: location </a:t>
                </a:r>
                <a:r>
                  <a:rPr lang="en-US" altLang="he-IL" i="1" dirty="0" smtClean="0">
                    <a:solidFill>
                      <a:srgbClr val="336600"/>
                    </a:solidFill>
                  </a:rPr>
                  <a:t>q</a:t>
                </a:r>
                <a:r>
                  <a:rPr lang="en-US" altLang="he-IL" i="1" dirty="0" smtClean="0"/>
                  <a:t> </a:t>
                </a:r>
                <a:r>
                  <a:rPr lang="en-US" altLang="he-IL" i="1" dirty="0" smtClean="0">
                    <a:solidFill>
                      <a:srgbClr val="336600"/>
                    </a:solidFill>
                  </a:rPr>
                  <a:t>= (</a:t>
                </a:r>
                <a:r>
                  <a:rPr lang="en-US" altLang="he-IL" i="1" dirty="0" err="1" smtClean="0">
                    <a:solidFill>
                      <a:srgbClr val="336600"/>
                    </a:solidFill>
                  </a:rPr>
                  <a:t>i,j</a:t>
                </a:r>
                <a:r>
                  <a:rPr lang="en-US" altLang="he-IL" i="1" dirty="0" smtClean="0">
                    <a:solidFill>
                      <a:srgbClr val="336600"/>
                    </a:solidFill>
                  </a:rPr>
                  <a:t>) </a:t>
                </a:r>
                <a:endParaRPr lang="en-US" altLang="he-IL" dirty="0">
                  <a:solidFill>
                    <a:srgbClr val="336600"/>
                  </a:solidFill>
                </a:endParaRPr>
              </a:p>
              <a:p>
                <a:r>
                  <a:rPr lang="en-US" altLang="he-IL" dirty="0"/>
                  <a:t>Intensity (or color</a:t>
                </a:r>
                <a:r>
                  <a:rPr lang="en-US" altLang="he-IL" dirty="0" smtClean="0"/>
                  <a:t>): the </a:t>
                </a:r>
                <a:r>
                  <a:rPr lang="en-US" altLang="he-IL" dirty="0"/>
                  <a:t>v</a:t>
                </a:r>
                <a:r>
                  <a:rPr lang="en-US" altLang="he-IL" dirty="0" smtClean="0"/>
                  <a:t>alue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solidFill>
                          <a:srgbClr val="336600"/>
                        </a:solidFill>
                        <a:latin typeface="Cambria Math"/>
                        <a:ea typeface="新細明體" pitchFamily="18" charset="-120"/>
                      </a:rPr>
                      <m:t>𝑥</m:t>
                    </m:r>
                    <m:r>
                      <a:rPr lang="en-US" altLang="zh-TW" b="0" i="1" dirty="0" smtClean="0">
                        <a:solidFill>
                          <a:srgbClr val="336600"/>
                        </a:solidFill>
                        <a:latin typeface="Cambria Math"/>
                        <a:ea typeface="新細明體" pitchFamily="18" charset="-120"/>
                      </a:rPr>
                      <m:t>=</m:t>
                    </m:r>
                    <m:r>
                      <a:rPr lang="en-US" altLang="he-IL" i="1" dirty="0" smtClean="0">
                        <a:solidFill>
                          <a:srgbClr val="336600"/>
                        </a:solidFill>
                        <a:latin typeface="Cambria Math"/>
                      </a:rPr>
                      <m:t>𝐼</m:t>
                    </m:r>
                    <m:r>
                      <a:rPr lang="en-US" altLang="he-IL" i="1" dirty="0" smtClean="0">
                        <a:solidFill>
                          <a:srgbClr val="336600"/>
                        </a:solidFill>
                        <a:latin typeface="Cambria Math"/>
                      </a:rPr>
                      <m:t>(</m:t>
                    </m:r>
                    <m:r>
                      <a:rPr lang="en-US" altLang="he-IL" i="1" dirty="0" smtClean="0">
                        <a:solidFill>
                          <a:srgbClr val="336600"/>
                        </a:solidFill>
                        <a:latin typeface="Cambria Math"/>
                      </a:rPr>
                      <m:t>𝑞</m:t>
                    </m:r>
                    <m:r>
                      <a:rPr lang="en-US" altLang="he-IL" i="1" dirty="0" smtClean="0">
                        <a:solidFill>
                          <a:srgbClr val="3366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he-IL" i="1" dirty="0">
                    <a:solidFill>
                      <a:srgbClr val="336600"/>
                    </a:solidFill>
                  </a:rPr>
                  <a:t> </a:t>
                </a:r>
                <a:r>
                  <a:rPr lang="en-US" altLang="he-IL" dirty="0" smtClean="0"/>
                  <a:t>in </a:t>
                </a:r>
                <a:r>
                  <a:rPr lang="en-US" altLang="he-IL" dirty="0"/>
                  <a:t>image </a:t>
                </a:r>
                <a14:m>
                  <m:oMath xmlns:m="http://schemas.openxmlformats.org/officeDocument/2006/math">
                    <m:r>
                      <a:rPr lang="en-US" altLang="he-IL" i="1" dirty="0" smtClean="0">
                        <a:solidFill>
                          <a:srgbClr val="336600"/>
                        </a:solidFill>
                        <a:latin typeface="Cambria Math"/>
                      </a:rPr>
                      <m:t>𝐼</m:t>
                    </m:r>
                  </m:oMath>
                </a14:m>
                <a:endParaRPr lang="en-US" altLang="he-IL" i="1" dirty="0" smtClean="0">
                  <a:solidFill>
                    <a:srgbClr val="3366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he-IL" i="1" dirty="0" smtClean="0">
                        <a:solidFill>
                          <a:srgbClr val="336600"/>
                        </a:solidFill>
                        <a:latin typeface="Cambria Math"/>
                      </a:rPr>
                      <m:t>𝐼</m:t>
                    </m:r>
                    <m:r>
                      <a:rPr lang="en-US" altLang="he-IL" i="1" baseline="-25000" dirty="0" smtClean="0">
                        <a:solidFill>
                          <a:srgbClr val="336600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en-US" altLang="he-IL" i="1" dirty="0" smtClean="0">
                    <a:solidFill>
                      <a:srgbClr val="336600"/>
                    </a:solidFill>
                  </a:rPr>
                  <a:t> </a:t>
                </a:r>
                <a:r>
                  <a:rPr lang="en-US" altLang="he-IL" dirty="0" smtClean="0"/>
                  <a:t>is an mage </a:t>
                </a:r>
                <a:r>
                  <a:rPr lang="en-US" altLang="he-IL" dirty="0"/>
                  <a:t>taken at time </a:t>
                </a:r>
                <a:r>
                  <a:rPr lang="en-US" altLang="he-IL" i="1" dirty="0" smtClean="0">
                    <a:solidFill>
                      <a:srgbClr val="336600"/>
                    </a:solidFill>
                  </a:rPr>
                  <a:t>t, </a:t>
                </a:r>
                <a:r>
                  <a:rPr lang="en-US" altLang="he-IL" dirty="0"/>
                  <a:t>and</a:t>
                </a:r>
                <a:r>
                  <a:rPr lang="en-US" altLang="he-IL" i="1" dirty="0" smtClean="0">
                    <a:solidFill>
                      <a:srgbClr val="3366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dirty="0" smtClean="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  <a:ea typeface="新細明體" pitchFamily="18" charset="-12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rgbClr val="336600"/>
                            </a:solidFill>
                            <a:latin typeface="Cambria Math"/>
                            <a:ea typeface="新細明體" pitchFamily="18" charset="-120"/>
                          </a:rPr>
                          <m:t>𝑥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rgbClr val="336600"/>
                            </a:solidFill>
                            <a:latin typeface="Cambria Math"/>
                            <a:ea typeface="新細明體" pitchFamily="18" charset="-120"/>
                          </a:rPr>
                          <m:t>𝑡</m:t>
                        </m:r>
                      </m:sub>
                    </m:sSub>
                    <m:r>
                      <a:rPr lang="en-US" altLang="zh-TW" i="1" dirty="0">
                        <a:solidFill>
                          <a:srgbClr val="336600"/>
                        </a:solidFill>
                        <a:latin typeface="Cambria Math"/>
                        <a:ea typeface="新細明體" pitchFamily="18" charset="-120"/>
                      </a:rPr>
                      <m:t>=</m:t>
                    </m:r>
                    <m:sSub>
                      <m:sSubPr>
                        <m:ctrlPr>
                          <a:rPr lang="en-US" altLang="he-IL" b="0" i="1" dirty="0" smtClean="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i="1" dirty="0">
                            <a:solidFill>
                              <a:srgbClr val="3366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he-IL" b="0" i="1" dirty="0" smtClean="0">
                            <a:solidFill>
                              <a:srgbClr val="336600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he-IL" i="1" dirty="0">
                        <a:solidFill>
                          <a:srgbClr val="336600"/>
                        </a:solidFill>
                        <a:latin typeface="Cambria Math"/>
                      </a:rPr>
                      <m:t>(</m:t>
                    </m:r>
                    <m:r>
                      <a:rPr lang="en-US" altLang="he-IL" i="1" dirty="0">
                        <a:solidFill>
                          <a:srgbClr val="336600"/>
                        </a:solidFill>
                        <a:latin typeface="Cambria Math"/>
                      </a:rPr>
                      <m:t>𝑞</m:t>
                    </m:r>
                    <m:r>
                      <a:rPr lang="en-US" altLang="he-IL" i="1" dirty="0">
                        <a:solidFill>
                          <a:srgbClr val="3366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he-IL" i="1" dirty="0" smtClean="0">
                    <a:solidFill>
                      <a:srgbClr val="336600"/>
                    </a:solidFill>
                  </a:rPr>
                  <a:t> …</a:t>
                </a:r>
              </a:p>
              <a:p>
                <a:r>
                  <a:rPr lang="en-US" altLang="he-IL" dirty="0" smtClean="0"/>
                  <a:t>The history of the intensities of </a:t>
                </a:r>
                <a:r>
                  <a:rPr lang="en-US" altLang="he-IL" i="1" dirty="0">
                    <a:solidFill>
                      <a:srgbClr val="336600"/>
                    </a:solidFill>
                  </a:rPr>
                  <a:t>q</a:t>
                </a:r>
                <a:r>
                  <a:rPr lang="en-US" altLang="he-IL" dirty="0" smtClean="0"/>
                  <a:t> is given by the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he-IL" i="1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  <a:ea typeface="新細明體" pitchFamily="18" charset="-120"/>
                          </a:rPr>
                        </m:ctrlPr>
                      </m:sSubSupPr>
                      <m:e>
                        <m:r>
                          <a:rPr lang="en-US" altLang="he-IL" i="1">
                            <a:solidFill>
                              <a:srgbClr val="336600"/>
                            </a:solidFill>
                            <a:latin typeface="Cambria Math"/>
                            <a:ea typeface="新細明體" pitchFamily="18" charset="-120"/>
                          </a:rPr>
                          <m:t>{</m:t>
                        </m:r>
                        <m:r>
                          <a:rPr lang="en-US" altLang="zh-TW" i="1" dirty="0">
                            <a:solidFill>
                              <a:srgbClr val="336600"/>
                            </a:solidFill>
                            <a:latin typeface="Cambria Math"/>
                            <a:ea typeface="新細明體" pitchFamily="18" charset="-120"/>
                          </a:rPr>
                          <m:t>𝑥</m:t>
                        </m:r>
                        <m:r>
                          <a:rPr lang="en-US" altLang="zh-TW" i="1" baseline="-25000" dirty="0">
                            <a:solidFill>
                              <a:srgbClr val="336600"/>
                            </a:solidFill>
                            <a:latin typeface="Cambria Math"/>
                            <a:ea typeface="新細明體" pitchFamily="18" charset="-120"/>
                          </a:rPr>
                          <m:t>𝑖</m:t>
                        </m:r>
                        <m:r>
                          <a:rPr lang="en-US" altLang="he-IL" i="1">
                            <a:solidFill>
                              <a:srgbClr val="336600"/>
                            </a:solidFill>
                            <a:latin typeface="Cambria Math"/>
                            <a:ea typeface="新細明體" pitchFamily="18" charset="-120"/>
                          </a:rPr>
                          <m:t>}</m:t>
                        </m:r>
                      </m:e>
                      <m:sub>
                        <m:r>
                          <a:rPr lang="en-US" altLang="he-IL" i="1">
                            <a:solidFill>
                              <a:srgbClr val="336600"/>
                            </a:solidFill>
                            <a:latin typeface="Cambria Math"/>
                            <a:ea typeface="新細明體" pitchFamily="18" charset="-120"/>
                          </a:rPr>
                          <m:t>𝑖</m:t>
                        </m:r>
                        <m:r>
                          <a:rPr lang="en-US" altLang="he-IL" i="1">
                            <a:solidFill>
                              <a:srgbClr val="336600"/>
                            </a:solidFill>
                            <a:latin typeface="Cambria Math"/>
                            <a:ea typeface="新細明體" pitchFamily="18" charset="-120"/>
                          </a:rPr>
                          <m:t>=</m:t>
                        </m:r>
                        <m:r>
                          <a:rPr lang="en-US" altLang="he-IL" i="1">
                            <a:solidFill>
                              <a:srgbClr val="336600"/>
                            </a:solidFill>
                            <a:latin typeface="Cambria Math"/>
                            <a:ea typeface="新細明體" pitchFamily="18" charset="-120"/>
                          </a:rPr>
                          <m:t>1</m:t>
                        </m:r>
                      </m:sub>
                      <m:sup>
                        <m:r>
                          <a:rPr lang="en-US" altLang="he-IL" i="1">
                            <a:solidFill>
                              <a:srgbClr val="336600"/>
                            </a:solidFill>
                            <a:latin typeface="Cambria Math"/>
                            <a:ea typeface="新細明體" pitchFamily="18" charset="-120"/>
                          </a:rPr>
                          <m:t>𝑡</m:t>
                        </m:r>
                      </m:sup>
                    </m:sSubSup>
                    <m:r>
                      <a:rPr lang="en-US" altLang="he-IL" i="1">
                        <a:solidFill>
                          <a:srgbClr val="336600"/>
                        </a:solidFill>
                        <a:latin typeface="Cambria Math"/>
                        <a:ea typeface="新細明體" pitchFamily="18" charset="-120"/>
                      </a:rPr>
                      <m:t>   </m:t>
                    </m:r>
                  </m:oMath>
                </a14:m>
                <a:r>
                  <a:rPr lang="en-US" altLang="zh-TW" dirty="0" smtClean="0">
                    <a:ea typeface="新細明體" pitchFamily="18" charset="-12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solidFill>
                          <a:srgbClr val="336600"/>
                        </a:solidFill>
                        <a:latin typeface="Cambria Math"/>
                        <a:ea typeface="新細明體" pitchFamily="18" charset="-120"/>
                      </a:rPr>
                      <m:t>𝑥</m:t>
                    </m:r>
                    <m:r>
                      <a:rPr lang="en-US" altLang="zh-TW" i="1" baseline="-25000" dirty="0">
                        <a:solidFill>
                          <a:srgbClr val="336600"/>
                        </a:solidFill>
                        <a:latin typeface="Cambria Math"/>
                        <a:ea typeface="新細明體" pitchFamily="18" charset="-120"/>
                      </a:rPr>
                      <m:t>𝑖</m:t>
                    </m:r>
                    <m:r>
                      <a:rPr lang="en-US" altLang="zh-TW" i="1" dirty="0">
                        <a:solidFill>
                          <a:srgbClr val="336600"/>
                        </a:solidFill>
                        <a:latin typeface="Cambria Math"/>
                        <a:ea typeface="新細明體" pitchFamily="18" charset="-120"/>
                      </a:rPr>
                      <m:t>=</m:t>
                    </m:r>
                    <m:sSub>
                      <m:sSubPr>
                        <m:ctrlPr>
                          <a:rPr lang="en-US" altLang="zh-TW" i="1" dirty="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  <a:ea typeface="新細明體" pitchFamily="18" charset="-12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rgbClr val="336600"/>
                            </a:solidFill>
                            <a:latin typeface="Cambria Math"/>
                            <a:ea typeface="新細明體" pitchFamily="18" charset="-120"/>
                          </a:rPr>
                          <m:t>𝐼</m:t>
                        </m:r>
                      </m:e>
                      <m:sub>
                        <m:r>
                          <a:rPr lang="en-US" altLang="zh-TW" i="1" dirty="0">
                            <a:solidFill>
                              <a:srgbClr val="336600"/>
                            </a:solidFill>
                            <a:latin typeface="Cambria Math"/>
                            <a:ea typeface="新細明體" pitchFamily="18" charset="-120"/>
                          </a:rPr>
                          <m:t>𝑖</m:t>
                        </m:r>
                      </m:sub>
                    </m:sSub>
                    <m:r>
                      <a:rPr lang="en-US" altLang="zh-TW" i="1" dirty="0">
                        <a:solidFill>
                          <a:srgbClr val="336600"/>
                        </a:solidFill>
                        <a:latin typeface="Cambria Math"/>
                        <a:ea typeface="新細明體" pitchFamily="18" charset="-120"/>
                      </a:rPr>
                      <m:t>(</m:t>
                    </m:r>
                    <m:r>
                      <a:rPr lang="en-US" altLang="zh-TW" i="1" dirty="0">
                        <a:solidFill>
                          <a:srgbClr val="336600"/>
                        </a:solidFill>
                        <a:latin typeface="Cambria Math"/>
                        <a:ea typeface="新細明體" pitchFamily="18" charset="-120"/>
                      </a:rPr>
                      <m:t>𝑞</m:t>
                    </m:r>
                    <m:r>
                      <a:rPr lang="en-US" altLang="zh-TW" i="1" dirty="0">
                        <a:solidFill>
                          <a:srgbClr val="336600"/>
                        </a:solidFill>
                        <a:latin typeface="Cambria Math"/>
                        <a:ea typeface="新細明體" pitchFamily="18" charset="-120"/>
                      </a:rPr>
                      <m:t>)</m:t>
                    </m:r>
                  </m:oMath>
                </a14:m>
                <a:endParaRPr lang="en-US" altLang="zh-TW" dirty="0">
                  <a:solidFill>
                    <a:srgbClr val="336600"/>
                  </a:solidFill>
                  <a:ea typeface="新細明體" pitchFamily="18" charset="-120"/>
                </a:endParaRPr>
              </a:p>
              <a:p>
                <a:r>
                  <a:rPr lang="en-US" altLang="zh-TW" dirty="0" smtClean="0">
                    <a:ea typeface="新細明體" pitchFamily="18" charset="-120"/>
                  </a:rPr>
                  <a:t>Parametric </a:t>
                </a:r>
                <a:r>
                  <a:rPr lang="en-US" altLang="he-IL" dirty="0" smtClean="0"/>
                  <a:t>models of these values:</a:t>
                </a:r>
              </a:p>
              <a:p>
                <a:pPr lvl="1"/>
                <a:r>
                  <a:rPr lang="en-US" altLang="he-IL" dirty="0" smtClean="0"/>
                  <a:t>1D/3D Gaussian</a:t>
                </a:r>
              </a:p>
              <a:p>
                <a:pPr lvl="1"/>
                <a:r>
                  <a:rPr lang="en-US" altLang="he-IL" dirty="0" smtClean="0"/>
                  <a:t>Multi modal Gaussians</a:t>
                </a:r>
              </a:p>
              <a:p>
                <a:pPr lvl="1"/>
                <a:r>
                  <a:rPr lang="en-US" altLang="he-IL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Others…</a:t>
                </a:r>
              </a:p>
              <a:p>
                <a:r>
                  <a:rPr lang="en-US" altLang="he-IL" dirty="0" smtClean="0"/>
                  <a:t>Non-parametric models</a:t>
                </a:r>
              </a:p>
              <a:p>
                <a:pPr lvl="1"/>
                <a:endParaRPr lang="en-US" altLang="he-IL" dirty="0" smtClean="0"/>
              </a:p>
              <a:p>
                <a:endParaRPr lang="he-IL" altLang="he-IL" dirty="0" smtClean="0"/>
              </a:p>
            </p:txBody>
          </p:sp>
        </mc:Choice>
        <mc:Fallback xmlns="">
          <p:sp>
            <p:nvSpPr>
              <p:cNvPr id="2765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92" t="-3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5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648200" y="6400800"/>
            <a:ext cx="609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rgbClr val="003399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rgbClr val="003399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rgbClr val="003399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rgbClr val="003399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rgbClr val="003399"/>
                </a:solidFill>
                <a:latin typeface="Tahoma" pitchFamily="34" charset="0"/>
              </a:defRPr>
            </a:lvl5pPr>
            <a:lvl6pPr>
              <a:defRPr kumimoji="1" sz="2000">
                <a:solidFill>
                  <a:srgbClr val="003399"/>
                </a:solidFill>
                <a:latin typeface="Tahoma" pitchFamily="34" charset="0"/>
              </a:defRPr>
            </a:lvl6pPr>
            <a:lvl7pPr>
              <a:defRPr kumimoji="1" sz="2000">
                <a:solidFill>
                  <a:srgbClr val="003399"/>
                </a:solidFill>
                <a:latin typeface="Tahoma" pitchFamily="34" charset="0"/>
              </a:defRPr>
            </a:lvl7pPr>
            <a:lvl8pPr>
              <a:defRPr kumimoji="1" sz="2000">
                <a:solidFill>
                  <a:srgbClr val="003399"/>
                </a:solidFill>
                <a:latin typeface="Tahoma" pitchFamily="34" charset="0"/>
              </a:defRPr>
            </a:lvl8pPr>
            <a:lvl9pPr>
              <a:defRPr kumimoji="1" sz="2000">
                <a:solidFill>
                  <a:srgbClr val="003399"/>
                </a:solidFill>
                <a:latin typeface="Tahoma" pitchFamily="34" charset="0"/>
              </a:defRPr>
            </a:lvl9pPr>
          </a:lstStyle>
          <a:p>
            <a:fld id="{48ACCC44-6BA4-4549-80CA-2B2969DB019B}" type="slidenum">
              <a:rPr kumimoji="0" lang="he-IL" altLang="en-US" sz="1600" smtClean="0">
                <a:solidFill>
                  <a:srgbClr val="990099"/>
                </a:solidFill>
                <a:latin typeface="Arial" pitchFamily="34" charset="0"/>
                <a:cs typeface="Arial" pitchFamily="34" charset="0"/>
              </a:rPr>
              <a:pPr/>
              <a:t>20</a:t>
            </a:fld>
            <a:endParaRPr kumimoji="0" lang="en-US" altLang="en-US" sz="1600" smtClean="0">
              <a:solidFill>
                <a:srgbClr val="99009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8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5988" y="4714796"/>
            <a:ext cx="4058708" cy="1780512"/>
            <a:chOff x="457200" y="5066221"/>
            <a:chExt cx="4495800" cy="1258379"/>
          </a:xfrm>
        </p:grpSpPr>
        <p:sp>
          <p:nvSpPr>
            <p:cNvPr id="5" name="Rounded Rectangle 4"/>
            <p:cNvSpPr/>
            <p:nvPr/>
          </p:nvSpPr>
          <p:spPr>
            <a:xfrm>
              <a:off x="457200" y="5066221"/>
              <a:ext cx="4495800" cy="125837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73829" y="5695410"/>
                  <a:ext cx="4304714" cy="369786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=</m:t>
                        </m:r>
                        <m:r>
                          <a:rPr lang="en-US" sz="2800" i="1">
                            <a:latin typeface="Cambria Math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8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he-IL" sz="28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29" y="5695410"/>
                  <a:ext cx="4304714" cy="36978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 smtClean="0"/>
              <a:t>Model:  1D Gaussian</a:t>
            </a:r>
            <a:endParaRPr lang="he-IL" altLang="he-IL" dirty="0" smtClean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454639" y="14478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Assume: independent</a:t>
            </a:r>
            <a:r>
              <a:rPr lang="en-US" dirty="0"/>
              <a:t> </a:t>
            </a:r>
            <a:r>
              <a:rPr lang="en-US" dirty="0" smtClean="0"/>
              <a:t>Gaussian </a:t>
            </a:r>
            <a:r>
              <a:rPr lang="en-US" dirty="0"/>
              <a:t>noise </a:t>
            </a:r>
            <a:r>
              <a:rPr lang="en-US" dirty="0" smtClean="0"/>
              <a:t>in </a:t>
            </a:r>
            <a:r>
              <a:rPr lang="en-US" dirty="0"/>
              <a:t>the sampling </a:t>
            </a:r>
            <a:r>
              <a:rPr lang="en-US" dirty="0" smtClean="0"/>
              <a:t>process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Parameters</a:t>
            </a:r>
            <a:r>
              <a:rPr lang="en-US" dirty="0"/>
              <a:t>: </a:t>
            </a:r>
            <a:endParaRPr lang="en-US" dirty="0" smtClean="0"/>
          </a:p>
          <a:p>
            <a:pPr lvl="1">
              <a:lnSpc>
                <a:spcPct val="95000"/>
              </a:lnSpc>
              <a:defRPr/>
            </a:pPr>
            <a:r>
              <a:rPr lang="en-US" dirty="0" smtClean="0">
                <a:solidFill>
                  <a:srgbClr val="336600"/>
                </a:solidFill>
                <a:ea typeface="+mn-ea"/>
                <a:cs typeface="+mn-cs"/>
                <a:sym typeface="Symbol"/>
              </a:rPr>
              <a:t></a:t>
            </a:r>
            <a:r>
              <a:rPr lang="en-US" dirty="0" smtClean="0">
                <a:ea typeface="+mn-ea"/>
                <a:cs typeface="+mn-cs"/>
                <a:sym typeface="Symbol"/>
              </a:rPr>
              <a:t>  </a:t>
            </a:r>
            <a:r>
              <a:rPr lang="en-US" dirty="0" smtClean="0">
                <a:ea typeface="+mn-ea"/>
                <a:cs typeface="+mn-cs"/>
              </a:rPr>
              <a:t>- mean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>
                <a:solidFill>
                  <a:srgbClr val="336600"/>
                </a:solidFill>
                <a:ea typeface="+mn-ea"/>
                <a:cs typeface="+mn-cs"/>
              </a:rPr>
              <a:t>σ</a:t>
            </a:r>
            <a:r>
              <a:rPr lang="en-US" dirty="0">
                <a:ea typeface="+mn-ea"/>
                <a:cs typeface="+mn-cs"/>
              </a:rPr>
              <a:t> - </a:t>
            </a:r>
            <a:r>
              <a:rPr lang="en-US" dirty="0" smtClean="0">
                <a:ea typeface="+mn-ea"/>
                <a:cs typeface="+mn-cs"/>
              </a:rPr>
              <a:t>STD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>
                <a:solidFill>
                  <a:srgbClr val="336600"/>
                </a:solidFill>
              </a:rPr>
              <a:t>σ</a:t>
            </a:r>
            <a:r>
              <a:rPr lang="en-US" baseline="30000" dirty="0" smtClean="0">
                <a:solidFill>
                  <a:srgbClr val="336600"/>
                </a:solidFill>
              </a:rPr>
              <a:t>2 </a:t>
            </a:r>
            <a:r>
              <a:rPr lang="en-US" sz="2000" dirty="0" smtClean="0">
                <a:solidFill>
                  <a:srgbClr val="336600"/>
                </a:solidFill>
              </a:rPr>
              <a:t> - </a:t>
            </a:r>
            <a:r>
              <a:rPr lang="en-US" sz="2400" dirty="0" smtClean="0"/>
              <a:t>Variance</a:t>
            </a:r>
            <a:endParaRPr lang="en-US" dirty="0" smtClean="0">
              <a:ea typeface="+mn-ea"/>
              <a:cs typeface="+mn-cs"/>
            </a:endParaRP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he-IL" dirty="0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648200" y="6400800"/>
            <a:ext cx="609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rgbClr val="003399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rgbClr val="003399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rgbClr val="003399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rgbClr val="003399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rgbClr val="003399"/>
                </a:solidFill>
                <a:latin typeface="Tahoma" pitchFamily="34" charset="0"/>
              </a:defRPr>
            </a:lvl5pPr>
            <a:lvl6pPr>
              <a:defRPr kumimoji="1" sz="2000">
                <a:solidFill>
                  <a:srgbClr val="003399"/>
                </a:solidFill>
                <a:latin typeface="Tahoma" pitchFamily="34" charset="0"/>
              </a:defRPr>
            </a:lvl6pPr>
            <a:lvl7pPr>
              <a:defRPr kumimoji="1" sz="2000">
                <a:solidFill>
                  <a:srgbClr val="003399"/>
                </a:solidFill>
                <a:latin typeface="Tahoma" pitchFamily="34" charset="0"/>
              </a:defRPr>
            </a:lvl7pPr>
            <a:lvl8pPr>
              <a:defRPr kumimoji="1" sz="2000">
                <a:solidFill>
                  <a:srgbClr val="003399"/>
                </a:solidFill>
                <a:latin typeface="Tahoma" pitchFamily="34" charset="0"/>
              </a:defRPr>
            </a:lvl8pPr>
            <a:lvl9pPr>
              <a:defRPr kumimoji="1" sz="2000">
                <a:solidFill>
                  <a:srgbClr val="003399"/>
                </a:solidFill>
                <a:latin typeface="Tahoma" pitchFamily="34" charset="0"/>
              </a:defRPr>
            </a:lvl9pPr>
          </a:lstStyle>
          <a:p>
            <a:fld id="{E8A2476C-7778-46F5-84F0-C2BA52C5B20E}" type="slidenum">
              <a:rPr kumimoji="0" lang="he-IL" altLang="en-US" sz="1600" smtClean="0">
                <a:solidFill>
                  <a:srgbClr val="990099"/>
                </a:solidFill>
                <a:latin typeface="Arial" pitchFamily="34" charset="0"/>
                <a:cs typeface="Arial" pitchFamily="34" charset="0"/>
              </a:rPr>
              <a:pPr/>
              <a:t>21</a:t>
            </a:fld>
            <a:endParaRPr kumimoji="0" lang="en-US" altLang="en-US" sz="1600" smtClean="0">
              <a:solidFill>
                <a:srgbClr val="990099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867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943" y="3962400"/>
            <a:ext cx="3965051" cy="2532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Grp="1" noChangeAspect="1"/>
          </p:cNvGraphicFramePr>
          <p:nvPr>
            <p:extLst/>
          </p:nvPr>
        </p:nvGraphicFramePr>
        <p:xfrm>
          <a:off x="5233194" y="2879725"/>
          <a:ext cx="3090862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58" name="Equation" r:id="rId5" imgW="1612800" imgH="457200" progId="Equation.3">
                  <p:embed/>
                </p:oleObj>
              </mc:Choice>
              <mc:Fallback>
                <p:oleObj name="Equation" r:id="rId5" imgW="1612800" imgH="457200" progId="Equation.3">
                  <p:embed/>
                  <p:pic>
                    <p:nvPicPr>
                      <p:cNvPr id="2" name="Object 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194" y="2879725"/>
                        <a:ext cx="3090862" cy="8763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85800" y="4958719"/>
                <a:ext cx="4554071" cy="181588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𝜇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r>
                      <a:rPr lang="en-US" sz="2800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i="1" dirty="0" smtClean="0">
                    <a:latin typeface="Cambria Math"/>
                  </a:rPr>
                  <a:t> </a:t>
                </a:r>
              </a:p>
              <a:p>
                <a:pPr>
                  <a:defRPr/>
                </a:pPr>
                <a:endParaRPr lang="en-US" sz="2800" i="1" dirty="0">
                  <a:latin typeface="Cambria Math"/>
                </a:endParaRPr>
              </a:p>
              <a:p>
                <a:pPr>
                  <a:defRPr/>
                </a:pPr>
                <a:endParaRPr lang="en-US" sz="2800" dirty="0"/>
              </a:p>
              <a:p>
                <a:endParaRPr lang="he-IL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958719"/>
                <a:ext cx="4554071" cy="181588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12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6" name="Picture 3" descr="C:\Users\Yael\Dropbox\courses\cv-ws-2013\matlab-intro\Matlab-intro\g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205" y="2334985"/>
            <a:ext cx="5297488" cy="397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 smtClean="0"/>
              <a:t>How to set the</a:t>
            </a:r>
            <a:br>
              <a:rPr lang="en-US" altLang="he-IL" dirty="0" smtClean="0"/>
            </a:br>
            <a:r>
              <a:rPr lang="en-US" altLang="he-IL" dirty="0" smtClean="0"/>
              <a:t> threshold </a:t>
            </a:r>
            <a:r>
              <a:rPr lang="en-US" altLang="he-IL" dirty="0" smtClean="0">
                <a:solidFill>
                  <a:srgbClr val="006600"/>
                </a:solidFill>
                <a:sym typeface="Symbol" pitchFamily="18" charset="2"/>
              </a:rPr>
              <a:t></a:t>
            </a:r>
            <a:r>
              <a:rPr lang="en-US" altLang="he-IL" dirty="0" smtClean="0">
                <a:sym typeface="Symbol" pitchFamily="18" charset="2"/>
              </a:rPr>
              <a:t>?</a:t>
            </a:r>
            <a:endParaRPr lang="he-IL" altLang="he-I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97063"/>
                <a:ext cx="8178800" cy="4171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he-IL" sz="2400" i="1">
                          <a:solidFill>
                            <a:srgbClr val="336600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altLang="he-IL" sz="2400" i="1">
                              <a:solidFill>
                                <a:srgbClr val="33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he-IL" sz="2400" i="1" dirty="0">
                              <a:solidFill>
                                <a:srgbClr val="336600"/>
                              </a:solidFill>
                            </a:rPr>
                            <m:t>q</m:t>
                          </m:r>
                        </m:e>
                      </m:d>
                      <m:r>
                        <a:rPr lang="en-US" altLang="he-IL" sz="2400">
                          <a:solidFill>
                            <a:srgbClr val="3366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he-IL" sz="2400" i="1">
                              <a:solidFill>
                                <a:srgbClr val="33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he-IL" sz="2400" i="1">
                                  <a:solidFill>
                                    <a:srgbClr val="33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he-IL" sz="2400" i="1">
                                        <a:solidFill>
                                          <a:srgbClr val="33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he-IL" sz="2400" i="1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altLang="he-IL" sz="24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he-IL" sz="2400" i="1">
                              <a:solidFill>
                                <a:srgbClr val="33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</m:rPr>
                              <a:rPr lang="en-US" altLang="he-IL" sz="2400" i="1" dirty="0">
                                <a:solidFill>
                                  <a:srgbClr val="336600"/>
                                </a:solidFill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he-IL" sz="2400" i="1" baseline="-25000" dirty="0">
                                <a:solidFill>
                                  <a:srgbClr val="336600"/>
                                </a:solidFill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he-IL" sz="2400" i="1" dirty="0">
                                <a:solidFill>
                                  <a:srgbClr val="336600"/>
                                </a:solidFill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he-IL" sz="2400" i="1" dirty="0">
                                <a:solidFill>
                                  <a:srgbClr val="336600"/>
                                </a:solidFill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he-IL" sz="2400" i="1" dirty="0">
                                <a:solidFill>
                                  <a:srgbClr val="336600"/>
                                </a:solidFill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he-IL" sz="2400" i="1" dirty="0">
                                <a:solidFill>
                                  <a:srgbClr val="336600"/>
                                </a:solidFill>
                              </a:rPr>
                              <m:t>q</m:t>
                            </m:r>
                            <m:r>
                              <m:rPr>
                                <m:nor/>
                              </m:rPr>
                              <a:rPr lang="en-US" altLang="he-IL" sz="2400" i="1" dirty="0">
                                <a:solidFill>
                                  <a:srgbClr val="336600"/>
                                </a:solidFill>
                              </a:rPr>
                              <m:t>))</m:t>
                            </m:r>
                            <m:r>
                              <a:rPr lang="en-US" altLang="he-IL" sz="2400" i="1" dirty="0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≤</m:t>
                            </m:r>
                            <m:r>
                              <m:rPr>
                                <m:nor/>
                              </m:rPr>
                              <a:rPr lang="en-US" altLang="he-IL" sz="2400" i="1" dirty="0">
                                <a:solidFill>
                                  <a:srgbClr val="336600"/>
                                </a:solidFill>
                                <a:sym typeface="Symbol"/>
                              </a:rPr>
                              <m:t>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he-IL" sz="2400" i="1">
                                    <a:solidFill>
                                      <a:srgbClr val="33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he-IL" sz="2400" i="1" dirty="0">
                                      <a:solidFill>
                                        <a:srgbClr val="336600"/>
                                      </a:solidFill>
                                    </a:rPr>
                                    <m:t>P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he-IL" sz="2400" i="1" baseline="-25000" dirty="0">
                                      <a:solidFill>
                                        <a:srgbClr val="336600"/>
                                      </a:solidFill>
                                    </a:rPr>
                                    <m:t>b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he-IL" sz="2400" i="1" dirty="0">
                                      <a:solidFill>
                                        <a:srgbClr val="336600"/>
                                      </a:solidFill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he-IL" sz="2400" i="1" dirty="0">
                                      <a:solidFill>
                                        <a:srgbClr val="336600"/>
                                      </a:solidFill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he-IL" sz="2400" i="1" dirty="0">
                                      <a:solidFill>
                                        <a:srgbClr val="336600"/>
                                      </a:solidFill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he-IL" sz="2400" i="1" dirty="0">
                                      <a:solidFill>
                                        <a:srgbClr val="336600"/>
                                      </a:solidFill>
                                    </a:rPr>
                                    <m:t>q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he-IL" sz="2400" i="1" dirty="0">
                                      <a:solidFill>
                                        <a:srgbClr val="336600"/>
                                      </a:solidFill>
                                    </a:rPr>
                                    <m:t>))</m:t>
                                  </m:r>
                                  <m:r>
                                    <a:rPr lang="en-US" altLang="he-IL" sz="2400" i="1" dirty="0">
                                      <a:solidFill>
                                        <a:srgbClr val="336600"/>
                                      </a:solidFill>
                                      <a:latin typeface="Cambria Math"/>
                                    </a:rPr>
                                    <m:t>&gt;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he-IL" sz="2400" i="1" dirty="0">
                                      <a:solidFill>
                                        <a:srgbClr val="336600"/>
                                      </a:solidFill>
                                      <a:sym typeface="Symbol"/>
                                    </a:rPr>
                                    <m:t>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he-IL" altLang="he-IL" sz="2400" baseline="-25000" dirty="0" smtClean="0"/>
              </a:p>
            </p:txBody>
          </p:sp>
        </mc:Choice>
        <mc:Fallback xmlns="">
          <p:sp>
            <p:nvSpPr>
              <p:cNvPr id="3584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97063"/>
                <a:ext cx="8178800" cy="4171950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84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648200" y="6400800"/>
            <a:ext cx="609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rgbClr val="003399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rgbClr val="003399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rgbClr val="003399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rgbClr val="003399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rgbClr val="003399"/>
                </a:solidFill>
                <a:latin typeface="Tahoma" pitchFamily="34" charset="0"/>
              </a:defRPr>
            </a:lvl5pPr>
            <a:lvl6pPr>
              <a:defRPr kumimoji="1" sz="2000">
                <a:solidFill>
                  <a:srgbClr val="003399"/>
                </a:solidFill>
                <a:latin typeface="Tahoma" pitchFamily="34" charset="0"/>
              </a:defRPr>
            </a:lvl6pPr>
            <a:lvl7pPr>
              <a:defRPr kumimoji="1" sz="2000">
                <a:solidFill>
                  <a:srgbClr val="003399"/>
                </a:solidFill>
                <a:latin typeface="Tahoma" pitchFamily="34" charset="0"/>
              </a:defRPr>
            </a:lvl7pPr>
            <a:lvl8pPr>
              <a:defRPr kumimoji="1" sz="2000">
                <a:solidFill>
                  <a:srgbClr val="003399"/>
                </a:solidFill>
                <a:latin typeface="Tahoma" pitchFamily="34" charset="0"/>
              </a:defRPr>
            </a:lvl8pPr>
            <a:lvl9pPr>
              <a:defRPr kumimoji="1" sz="2000">
                <a:solidFill>
                  <a:srgbClr val="003399"/>
                </a:solidFill>
                <a:latin typeface="Tahoma" pitchFamily="34" charset="0"/>
              </a:defRPr>
            </a:lvl9pPr>
          </a:lstStyle>
          <a:p>
            <a:fld id="{D6C2DE8B-C8FF-4CE4-9E60-6FB75FE6F103}" type="slidenum">
              <a:rPr kumimoji="0" lang="he-IL" altLang="en-US" sz="1600" smtClean="0">
                <a:solidFill>
                  <a:srgbClr val="990099"/>
                </a:solidFill>
                <a:latin typeface="Arial" pitchFamily="34" charset="0"/>
                <a:cs typeface="Arial" pitchFamily="34" charset="0"/>
              </a:rPr>
              <a:pPr/>
              <a:t>22</a:t>
            </a:fld>
            <a:endParaRPr kumimoji="0" lang="en-US" altLang="en-US" sz="1600" dirty="0" smtClean="0">
              <a:solidFill>
                <a:srgbClr val="990099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5847" name="Straight Connector 5"/>
          <p:cNvCxnSpPr>
            <a:cxnSpLocks noChangeShapeType="1"/>
          </p:cNvCxnSpPr>
          <p:nvPr/>
        </p:nvCxnSpPr>
        <p:spPr bwMode="auto">
          <a:xfrm>
            <a:off x="4613519" y="3638039"/>
            <a:ext cx="4102216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7012770" y="3407206"/>
            <a:ext cx="378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he-IL">
                <a:sym typeface="Symbol" pitchFamily="18" charset="2"/>
              </a:rPr>
              <a:t></a:t>
            </a:r>
            <a:endParaRPr lang="he-IL" altLang="he-IL"/>
          </a:p>
        </p:txBody>
      </p:sp>
      <p:cxnSp>
        <p:nvCxnSpPr>
          <p:cNvPr id="35849" name="Straight Connector 10"/>
          <p:cNvCxnSpPr>
            <a:cxnSpLocks noChangeShapeType="1"/>
          </p:cNvCxnSpPr>
          <p:nvPr/>
        </p:nvCxnSpPr>
        <p:spPr bwMode="auto">
          <a:xfrm flipH="1">
            <a:off x="6147600" y="2698472"/>
            <a:ext cx="41945" cy="3263316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0" name="Straight Connector 12"/>
          <p:cNvCxnSpPr>
            <a:cxnSpLocks noChangeShapeType="1"/>
          </p:cNvCxnSpPr>
          <p:nvPr/>
        </p:nvCxnSpPr>
        <p:spPr bwMode="auto">
          <a:xfrm flipH="1">
            <a:off x="6858000" y="2590800"/>
            <a:ext cx="41945" cy="3263316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51" name="TextBox 11"/>
          <p:cNvSpPr txBox="1">
            <a:spLocks noChangeArrowheads="1"/>
          </p:cNvSpPr>
          <p:nvPr/>
        </p:nvSpPr>
        <p:spPr bwMode="auto">
          <a:xfrm>
            <a:off x="5029200" y="5367754"/>
            <a:ext cx="5704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rgbClr val="003399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rgbClr val="003399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rgbClr val="003399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rgbClr val="003399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rgbClr val="003399"/>
                </a:solidFill>
                <a:latin typeface="Tahoma" pitchFamily="34" charset="0"/>
              </a:defRPr>
            </a:lvl5pPr>
            <a:lvl6pPr>
              <a:defRPr kumimoji="1" sz="2000">
                <a:solidFill>
                  <a:srgbClr val="003399"/>
                </a:solidFill>
                <a:latin typeface="Tahoma" pitchFamily="34" charset="0"/>
              </a:defRPr>
            </a:lvl6pPr>
            <a:lvl7pPr>
              <a:defRPr kumimoji="1" sz="2000">
                <a:solidFill>
                  <a:srgbClr val="003399"/>
                </a:solidFill>
                <a:latin typeface="Tahoma" pitchFamily="34" charset="0"/>
              </a:defRPr>
            </a:lvl7pPr>
            <a:lvl8pPr>
              <a:defRPr kumimoji="1" sz="2000">
                <a:solidFill>
                  <a:srgbClr val="003399"/>
                </a:solidFill>
                <a:latin typeface="Tahoma" pitchFamily="34" charset="0"/>
              </a:defRPr>
            </a:lvl8pPr>
            <a:lvl9pPr>
              <a:defRPr kumimoji="1" sz="2000">
                <a:solidFill>
                  <a:srgbClr val="003399"/>
                </a:solidFill>
                <a:latin typeface="Tahoma" pitchFamily="34" charset="0"/>
              </a:defRPr>
            </a:lvl9pPr>
          </a:lstStyle>
          <a:p>
            <a:r>
              <a:rPr kumimoji="0" lang="en-US" altLang="he-IL" sz="2400" dirty="0" err="1">
                <a:solidFill>
                  <a:schemeClr val="tx1"/>
                </a:solidFill>
                <a:latin typeface="Times New Roman (Hebrew)" charset="0"/>
              </a:rPr>
              <a:t>Fg</a:t>
            </a:r>
            <a:endParaRPr kumimoji="0" lang="he-IL" altLang="he-IL" sz="2400" dirty="0">
              <a:solidFill>
                <a:schemeClr val="tx1"/>
              </a:solidFill>
              <a:latin typeface="Times New Roman (Hebrew)" charset="0"/>
            </a:endParaRPr>
          </a:p>
        </p:txBody>
      </p:sp>
      <p:sp>
        <p:nvSpPr>
          <p:cNvPr id="35852" name="TextBox 16"/>
          <p:cNvSpPr txBox="1">
            <a:spLocks noChangeArrowheads="1"/>
          </p:cNvSpPr>
          <p:nvPr/>
        </p:nvSpPr>
        <p:spPr bwMode="auto">
          <a:xfrm>
            <a:off x="7361945" y="5392451"/>
            <a:ext cx="5690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rgbClr val="003399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rgbClr val="003399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rgbClr val="003399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rgbClr val="003399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rgbClr val="003399"/>
                </a:solidFill>
                <a:latin typeface="Tahoma" pitchFamily="34" charset="0"/>
              </a:defRPr>
            </a:lvl5pPr>
            <a:lvl6pPr>
              <a:defRPr kumimoji="1" sz="2000">
                <a:solidFill>
                  <a:srgbClr val="003399"/>
                </a:solidFill>
                <a:latin typeface="Tahoma" pitchFamily="34" charset="0"/>
              </a:defRPr>
            </a:lvl6pPr>
            <a:lvl7pPr>
              <a:defRPr kumimoji="1" sz="2000">
                <a:solidFill>
                  <a:srgbClr val="003399"/>
                </a:solidFill>
                <a:latin typeface="Tahoma" pitchFamily="34" charset="0"/>
              </a:defRPr>
            </a:lvl7pPr>
            <a:lvl8pPr>
              <a:defRPr kumimoji="1" sz="2000">
                <a:solidFill>
                  <a:srgbClr val="003399"/>
                </a:solidFill>
                <a:latin typeface="Tahoma" pitchFamily="34" charset="0"/>
              </a:defRPr>
            </a:lvl8pPr>
            <a:lvl9pPr>
              <a:defRPr kumimoji="1" sz="2000">
                <a:solidFill>
                  <a:srgbClr val="003399"/>
                </a:solidFill>
                <a:latin typeface="Tahoma" pitchFamily="34" charset="0"/>
              </a:defRPr>
            </a:lvl9pPr>
          </a:lstStyle>
          <a:p>
            <a:r>
              <a:rPr kumimoji="0" lang="en-US" altLang="he-IL" sz="2400" dirty="0" err="1">
                <a:solidFill>
                  <a:schemeClr val="tx1"/>
                </a:solidFill>
                <a:latin typeface="Times New Roman (Hebrew)" charset="0"/>
              </a:rPr>
              <a:t>Fg</a:t>
            </a:r>
            <a:endParaRPr kumimoji="0" lang="he-IL" altLang="he-IL" sz="2400" dirty="0">
              <a:solidFill>
                <a:schemeClr val="tx1"/>
              </a:solidFill>
              <a:latin typeface="Times New Roman (Hebrew)" charset="0"/>
            </a:endParaRPr>
          </a:p>
        </p:txBody>
      </p:sp>
      <p:sp>
        <p:nvSpPr>
          <p:cNvPr id="35853" name="TextBox 17"/>
          <p:cNvSpPr txBox="1">
            <a:spLocks noChangeArrowheads="1"/>
          </p:cNvSpPr>
          <p:nvPr/>
        </p:nvSpPr>
        <p:spPr bwMode="auto">
          <a:xfrm>
            <a:off x="6104216" y="5392450"/>
            <a:ext cx="6347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rgbClr val="003399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rgbClr val="003399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rgbClr val="003399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rgbClr val="003399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rgbClr val="003399"/>
                </a:solidFill>
                <a:latin typeface="Tahoma" pitchFamily="34" charset="0"/>
              </a:defRPr>
            </a:lvl5pPr>
            <a:lvl6pPr>
              <a:defRPr kumimoji="1" sz="2000">
                <a:solidFill>
                  <a:srgbClr val="003399"/>
                </a:solidFill>
                <a:latin typeface="Tahoma" pitchFamily="34" charset="0"/>
              </a:defRPr>
            </a:lvl6pPr>
            <a:lvl7pPr>
              <a:defRPr kumimoji="1" sz="2000">
                <a:solidFill>
                  <a:srgbClr val="003399"/>
                </a:solidFill>
                <a:latin typeface="Tahoma" pitchFamily="34" charset="0"/>
              </a:defRPr>
            </a:lvl7pPr>
            <a:lvl8pPr>
              <a:defRPr kumimoji="1" sz="2000">
                <a:solidFill>
                  <a:srgbClr val="003399"/>
                </a:solidFill>
                <a:latin typeface="Tahoma" pitchFamily="34" charset="0"/>
              </a:defRPr>
            </a:lvl8pPr>
            <a:lvl9pPr>
              <a:defRPr kumimoji="1" sz="2000">
                <a:solidFill>
                  <a:srgbClr val="003399"/>
                </a:solidFill>
                <a:latin typeface="Tahoma" pitchFamily="34" charset="0"/>
              </a:defRPr>
            </a:lvl9pPr>
          </a:lstStyle>
          <a:p>
            <a:r>
              <a:rPr kumimoji="0" lang="en-US" altLang="he-IL" sz="2400" dirty="0" err="1">
                <a:solidFill>
                  <a:schemeClr val="tx1"/>
                </a:solidFill>
                <a:latin typeface="Times New Roman (Hebrew)" charset="0"/>
              </a:rPr>
              <a:t>Bg</a:t>
            </a:r>
            <a:endParaRPr kumimoji="0" lang="he-IL" altLang="he-IL" sz="2400" dirty="0">
              <a:solidFill>
                <a:schemeClr val="tx1"/>
              </a:solidFill>
              <a:latin typeface="Times New Roman (Hebrew)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67513"/>
            <a:ext cx="3883567" cy="1882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916547" y="2983045"/>
                <a:ext cx="2872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he-IL" i="1">
                          <a:solidFill>
                            <a:srgbClr val="336600"/>
                          </a:solidFill>
                          <a:latin typeface="Cambria Math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en-US" altLang="he-IL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547" y="2983045"/>
                <a:ext cx="287258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9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1" grpId="0"/>
      <p:bldP spid="35852" grpId="0"/>
      <p:bldP spid="358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6" name="Picture 3" descr="C:\Users\Yael\Dropbox\courses\cv-ws-2013\matlab-intro\Matlab-intro\g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205" y="2334985"/>
            <a:ext cx="5297488" cy="397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 smtClean="0"/>
              <a:t>How to set </a:t>
            </a:r>
            <a:r>
              <a:rPr lang="en-US" altLang="he-IL" dirty="0" smtClean="0">
                <a:solidFill>
                  <a:srgbClr val="006600"/>
                </a:solidFill>
                <a:sym typeface="Symbol" pitchFamily="18" charset="2"/>
              </a:rPr>
              <a:t></a:t>
            </a:r>
            <a:r>
              <a:rPr lang="en-US" altLang="he-IL" dirty="0" smtClean="0">
                <a:sym typeface="Symbol" pitchFamily="18" charset="2"/>
              </a:rPr>
              <a:t>?</a:t>
            </a:r>
            <a:endParaRPr lang="he-IL" altLang="he-I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897063"/>
                <a:ext cx="8178800" cy="4171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he-IL" sz="2400" i="1">
                          <a:solidFill>
                            <a:srgbClr val="336600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altLang="he-IL" sz="2400" i="1">
                              <a:solidFill>
                                <a:srgbClr val="33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he-IL" sz="2400" i="1" dirty="0">
                              <a:solidFill>
                                <a:srgbClr val="336600"/>
                              </a:solidFill>
                            </a:rPr>
                            <m:t>q</m:t>
                          </m:r>
                        </m:e>
                      </m:d>
                      <m:r>
                        <a:rPr lang="en-US" altLang="he-IL" sz="2400">
                          <a:solidFill>
                            <a:srgbClr val="3366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he-IL" sz="2400" i="1">
                              <a:solidFill>
                                <a:srgbClr val="33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he-IL" sz="2400" i="1">
                                  <a:solidFill>
                                    <a:srgbClr val="33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he-IL" sz="2400" i="1">
                                        <a:solidFill>
                                          <a:srgbClr val="33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he-IL" sz="2400" i="1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altLang="he-IL" sz="24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he-IL" sz="2400" i="1">
                              <a:solidFill>
                                <a:srgbClr val="33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</m:rPr>
                              <a:rPr lang="en-US" altLang="he-IL" sz="2400" i="1" dirty="0">
                                <a:solidFill>
                                  <a:srgbClr val="336600"/>
                                </a:solidFill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he-IL" sz="2400" i="1" baseline="-25000" dirty="0">
                                <a:solidFill>
                                  <a:srgbClr val="336600"/>
                                </a:solidFill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he-IL" sz="2400" i="1" dirty="0">
                                <a:solidFill>
                                  <a:srgbClr val="336600"/>
                                </a:solidFill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he-IL" sz="2400" i="1" dirty="0">
                                <a:solidFill>
                                  <a:srgbClr val="336600"/>
                                </a:solidFill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he-IL" sz="2400" i="1" dirty="0">
                                <a:solidFill>
                                  <a:srgbClr val="336600"/>
                                </a:solidFill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he-IL" sz="2400" i="1" dirty="0">
                                <a:solidFill>
                                  <a:srgbClr val="336600"/>
                                </a:solidFill>
                              </a:rPr>
                              <m:t>q</m:t>
                            </m:r>
                            <m:r>
                              <m:rPr>
                                <m:nor/>
                              </m:rPr>
                              <a:rPr lang="en-US" altLang="he-IL" sz="2400" i="1" dirty="0">
                                <a:solidFill>
                                  <a:srgbClr val="336600"/>
                                </a:solidFill>
                              </a:rPr>
                              <m:t>))</m:t>
                            </m:r>
                            <m:r>
                              <a:rPr lang="en-US" altLang="he-IL" sz="2400" i="1" dirty="0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≤</m:t>
                            </m:r>
                            <m:r>
                              <m:rPr>
                                <m:nor/>
                              </m:rPr>
                              <a:rPr lang="en-US" altLang="he-IL" sz="2400" i="1" dirty="0">
                                <a:solidFill>
                                  <a:srgbClr val="336600"/>
                                </a:solidFill>
                                <a:sym typeface="Symbol"/>
                              </a:rPr>
                              <m:t>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he-IL" sz="2400" i="1">
                                    <a:solidFill>
                                      <a:srgbClr val="33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he-IL" sz="2400" i="1" dirty="0">
                                      <a:solidFill>
                                        <a:srgbClr val="336600"/>
                                      </a:solidFill>
                                    </a:rPr>
                                    <m:t>P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he-IL" sz="2400" i="1" baseline="-25000" dirty="0">
                                      <a:solidFill>
                                        <a:srgbClr val="336600"/>
                                      </a:solidFill>
                                    </a:rPr>
                                    <m:t>b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he-IL" sz="2400" i="1" dirty="0">
                                      <a:solidFill>
                                        <a:srgbClr val="336600"/>
                                      </a:solidFill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he-IL" sz="2400" i="1" dirty="0">
                                      <a:solidFill>
                                        <a:srgbClr val="336600"/>
                                      </a:solidFill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he-IL" sz="2400" i="1" dirty="0">
                                      <a:solidFill>
                                        <a:srgbClr val="336600"/>
                                      </a:solidFill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he-IL" sz="2400" i="1" dirty="0">
                                      <a:solidFill>
                                        <a:srgbClr val="336600"/>
                                      </a:solidFill>
                                    </a:rPr>
                                    <m:t>q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he-IL" sz="2400" i="1" dirty="0">
                                      <a:solidFill>
                                        <a:srgbClr val="336600"/>
                                      </a:solidFill>
                                    </a:rPr>
                                    <m:t>))</m:t>
                                  </m:r>
                                  <m:r>
                                    <a:rPr lang="en-US" altLang="he-IL" sz="2400" i="1" dirty="0">
                                      <a:solidFill>
                                        <a:srgbClr val="336600"/>
                                      </a:solidFill>
                                      <a:latin typeface="Cambria Math"/>
                                    </a:rPr>
                                    <m:t>&gt;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he-IL" sz="2400" i="1" dirty="0">
                                      <a:solidFill>
                                        <a:srgbClr val="336600"/>
                                      </a:solidFill>
                                      <a:sym typeface="Symbol"/>
                                    </a:rPr>
                                    <m:t>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he-IL" altLang="he-IL" sz="2400" baseline="-25000" dirty="0" smtClean="0"/>
              </a:p>
            </p:txBody>
          </p:sp>
        </mc:Choice>
        <mc:Fallback xmlns="">
          <p:sp>
            <p:nvSpPr>
              <p:cNvPr id="3584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897063"/>
                <a:ext cx="8178800" cy="4171950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84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648200" y="6400800"/>
            <a:ext cx="609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rgbClr val="003399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rgbClr val="003399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rgbClr val="003399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rgbClr val="003399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rgbClr val="003399"/>
                </a:solidFill>
                <a:latin typeface="Tahoma" pitchFamily="34" charset="0"/>
              </a:defRPr>
            </a:lvl5pPr>
            <a:lvl6pPr>
              <a:defRPr kumimoji="1" sz="2000">
                <a:solidFill>
                  <a:srgbClr val="003399"/>
                </a:solidFill>
                <a:latin typeface="Tahoma" pitchFamily="34" charset="0"/>
              </a:defRPr>
            </a:lvl6pPr>
            <a:lvl7pPr>
              <a:defRPr kumimoji="1" sz="2000">
                <a:solidFill>
                  <a:srgbClr val="003399"/>
                </a:solidFill>
                <a:latin typeface="Tahoma" pitchFamily="34" charset="0"/>
              </a:defRPr>
            </a:lvl7pPr>
            <a:lvl8pPr>
              <a:defRPr kumimoji="1" sz="2000">
                <a:solidFill>
                  <a:srgbClr val="003399"/>
                </a:solidFill>
                <a:latin typeface="Tahoma" pitchFamily="34" charset="0"/>
              </a:defRPr>
            </a:lvl8pPr>
            <a:lvl9pPr>
              <a:defRPr kumimoji="1" sz="2000">
                <a:solidFill>
                  <a:srgbClr val="003399"/>
                </a:solidFill>
                <a:latin typeface="Tahoma" pitchFamily="34" charset="0"/>
              </a:defRPr>
            </a:lvl9pPr>
          </a:lstStyle>
          <a:p>
            <a:fld id="{D6C2DE8B-C8FF-4CE4-9E60-6FB75FE6F103}" type="slidenum">
              <a:rPr kumimoji="0" lang="he-IL" altLang="en-US" sz="1600" smtClean="0">
                <a:solidFill>
                  <a:srgbClr val="990099"/>
                </a:solidFill>
                <a:latin typeface="Arial" pitchFamily="34" charset="0"/>
                <a:cs typeface="Arial" pitchFamily="34" charset="0"/>
              </a:rPr>
              <a:pPr/>
              <a:t>23</a:t>
            </a:fld>
            <a:endParaRPr kumimoji="0" lang="en-US" altLang="en-US" sz="1600" dirty="0" smtClean="0">
              <a:solidFill>
                <a:srgbClr val="990099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5847" name="Straight Connector 5"/>
          <p:cNvCxnSpPr>
            <a:cxnSpLocks noChangeShapeType="1"/>
          </p:cNvCxnSpPr>
          <p:nvPr/>
        </p:nvCxnSpPr>
        <p:spPr bwMode="auto">
          <a:xfrm>
            <a:off x="4613519" y="3638039"/>
            <a:ext cx="4102216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7012770" y="3407206"/>
            <a:ext cx="378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he-IL">
                <a:sym typeface="Symbol" pitchFamily="18" charset="2"/>
              </a:rPr>
              <a:t></a:t>
            </a:r>
            <a:endParaRPr lang="he-IL" altLang="he-IL"/>
          </a:p>
        </p:txBody>
      </p:sp>
      <p:cxnSp>
        <p:nvCxnSpPr>
          <p:cNvPr id="35849" name="Straight Connector 10"/>
          <p:cNvCxnSpPr>
            <a:cxnSpLocks noChangeShapeType="1"/>
          </p:cNvCxnSpPr>
          <p:nvPr/>
        </p:nvCxnSpPr>
        <p:spPr bwMode="auto">
          <a:xfrm flipH="1">
            <a:off x="6147600" y="2698472"/>
            <a:ext cx="41945" cy="3263316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0" name="Straight Connector 12"/>
          <p:cNvCxnSpPr>
            <a:cxnSpLocks noChangeShapeType="1"/>
          </p:cNvCxnSpPr>
          <p:nvPr/>
        </p:nvCxnSpPr>
        <p:spPr bwMode="auto">
          <a:xfrm flipH="1">
            <a:off x="6858000" y="2590800"/>
            <a:ext cx="41945" cy="3263316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52" name="TextBox 16"/>
          <p:cNvSpPr txBox="1">
            <a:spLocks noChangeArrowheads="1"/>
          </p:cNvSpPr>
          <p:nvPr/>
        </p:nvSpPr>
        <p:spPr bwMode="auto">
          <a:xfrm>
            <a:off x="6220025" y="6077664"/>
            <a:ext cx="56905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kumimoji="1" sz="3200">
                <a:solidFill>
                  <a:srgbClr val="003399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rgbClr val="003399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rgbClr val="003399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rgbClr val="003399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rgbClr val="003399"/>
                </a:solidFill>
                <a:latin typeface="Tahoma" pitchFamily="34" charset="0"/>
              </a:defRPr>
            </a:lvl5pPr>
            <a:lvl6pPr>
              <a:defRPr kumimoji="1" sz="2000">
                <a:solidFill>
                  <a:srgbClr val="003399"/>
                </a:solidFill>
                <a:latin typeface="Tahoma" pitchFamily="34" charset="0"/>
              </a:defRPr>
            </a:lvl6pPr>
            <a:lvl7pPr>
              <a:defRPr kumimoji="1" sz="2000">
                <a:solidFill>
                  <a:srgbClr val="003399"/>
                </a:solidFill>
                <a:latin typeface="Tahoma" pitchFamily="34" charset="0"/>
              </a:defRPr>
            </a:lvl7pPr>
            <a:lvl8pPr>
              <a:defRPr kumimoji="1" sz="2000">
                <a:solidFill>
                  <a:srgbClr val="003399"/>
                </a:solidFill>
                <a:latin typeface="Tahoma" pitchFamily="34" charset="0"/>
              </a:defRPr>
            </a:lvl8pPr>
            <a:lvl9pPr>
              <a:defRPr kumimoji="1" sz="2000">
                <a:solidFill>
                  <a:srgbClr val="003399"/>
                </a:solidFill>
                <a:latin typeface="Tahoma" pitchFamily="34" charset="0"/>
              </a:defRPr>
            </a:lvl9pPr>
          </a:lstStyle>
          <a:p>
            <a:r>
              <a:rPr kumimoji="0" lang="en-US" altLang="he-IL" sz="2400" dirty="0" err="1">
                <a:solidFill>
                  <a:schemeClr val="tx1"/>
                </a:solidFill>
                <a:latin typeface="Times New Roman (Hebrew)" charset="0"/>
              </a:rPr>
              <a:t>Fg</a:t>
            </a:r>
            <a:endParaRPr kumimoji="0" lang="he-IL" altLang="he-IL" sz="2400" dirty="0">
              <a:solidFill>
                <a:schemeClr val="tx1"/>
              </a:solidFill>
              <a:latin typeface="Times New Roman (Hebrew)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67513"/>
            <a:ext cx="3883567" cy="1882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916547" y="2983045"/>
                <a:ext cx="2872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he-IL" i="1">
                          <a:solidFill>
                            <a:srgbClr val="336600"/>
                          </a:solidFill>
                          <a:latin typeface="Cambria Math"/>
                          <a:sym typeface="Symbol"/>
                        </a:rPr>
                        <m:t> </m:t>
                      </m:r>
                    </m:oMath>
                  </m:oMathPara>
                </a14:m>
                <a:endParaRPr lang="en-US" altLang="he-IL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547" y="2983045"/>
                <a:ext cx="287258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6324600" y="1717964"/>
            <a:ext cx="2676786" cy="93469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Where are the failures?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1263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he-IL" dirty="0" smtClean="0"/>
              <a:t>2D/</a:t>
            </a:r>
            <a:r>
              <a:rPr lang="en-US" altLang="he-IL" dirty="0"/>
              <a:t>3</a:t>
            </a:r>
            <a:r>
              <a:rPr lang="en-US" altLang="he-IL" dirty="0" smtClean="0"/>
              <a:t>D Gaussian</a:t>
            </a:r>
            <a:endParaRPr lang="he-IL" altLang="he-I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9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altLang="he-IL" dirty="0" smtClean="0"/>
                  <a:t>2D:</a:t>
                </a:r>
                <a14:m>
                  <m:oMath xmlns:m="http://schemas.openxmlformats.org/officeDocument/2006/math">
                    <m:r>
                      <a:rPr lang="en-US" altLang="he-IL" b="0" i="0" dirty="0" smtClean="0">
                        <a:solidFill>
                          <a:srgbClr val="006600"/>
                        </a:solidFill>
                        <a:latin typeface="Cambria Math"/>
                      </a:rPr>
                      <m:t> </m:t>
                    </m:r>
                    <m:r>
                      <a:rPr lang="en-US" altLang="he-IL" b="0" i="0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altLang="he-IL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he-IL" i="1" dirty="0">
                            <a:solidFill>
                              <a:srgbClr val="006600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altLang="he-IL" b="0" i="1" dirty="0" smtClean="0">
                        <a:solidFill>
                          <a:srgbClr val="006600"/>
                        </a:solidFill>
                        <a:latin typeface="Cambria Math"/>
                      </a:rPr>
                      <m:t>=(</m:t>
                    </m:r>
                    <m:r>
                      <a:rPr lang="en-US" altLang="he-IL" b="0" i="1" dirty="0" smtClean="0">
                        <a:solidFill>
                          <a:srgbClr val="006600"/>
                        </a:solidFill>
                        <a:latin typeface="Cambria Math"/>
                      </a:rPr>
                      <m:t>𝑥</m:t>
                    </m:r>
                    <m:r>
                      <a:rPr lang="en-US" altLang="he-IL" b="0" i="1" dirty="0" smtClean="0">
                        <a:solidFill>
                          <a:srgbClr val="006600"/>
                        </a:solidFill>
                        <a:latin typeface="Cambria Math"/>
                      </a:rPr>
                      <m:t>,</m:t>
                    </m:r>
                    <m:r>
                      <a:rPr lang="en-US" altLang="he-IL" b="0" i="1" dirty="0" smtClean="0">
                        <a:solidFill>
                          <a:srgbClr val="006600"/>
                        </a:solidFill>
                        <a:latin typeface="Cambria Math"/>
                      </a:rPr>
                      <m:t>𝑦</m:t>
                    </m:r>
                    <m:r>
                      <a:rPr lang="en-US" altLang="he-IL" b="0" i="1" dirty="0" smtClean="0">
                        <a:solidFill>
                          <a:srgbClr val="0066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he-IL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he-IL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he-IL" b="0" i="1" dirty="0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𝜇</m:t>
                        </m:r>
                      </m:e>
                    </m:acc>
                    <m:r>
                      <a:rPr lang="en-US" altLang="he-IL" i="1" dirty="0">
                        <a:solidFill>
                          <a:srgbClr val="006600"/>
                        </a:solidFill>
                        <a:latin typeface="Cambria Math"/>
                      </a:rPr>
                      <m:t>=</m:t>
                    </m:r>
                    <m:r>
                      <a:rPr lang="en-US" altLang="he-IL" b="0" i="1" dirty="0" smtClean="0">
                        <a:solidFill>
                          <a:srgbClr val="0066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he-IL" b="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b="0" i="1" dirty="0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he-IL" b="0" i="1" dirty="0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altLang="he-IL" b="0" i="1" dirty="0" smtClean="0">
                        <a:solidFill>
                          <a:srgbClr val="0066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he-IL" b="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b="0" i="1" dirty="0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he-IL" b="0" i="1" dirty="0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altLang="he-IL" b="0" i="1" dirty="0" smtClean="0">
                        <a:solidFill>
                          <a:srgbClr val="0066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he-IL" dirty="0" smtClean="0"/>
                  <a:t> </a:t>
                </a:r>
              </a:p>
              <a:p>
                <a:endParaRPr lang="en-US" altLang="he-IL" dirty="0"/>
              </a:p>
              <a:p>
                <a:endParaRPr lang="en-US" altLang="he-IL" dirty="0" smtClean="0"/>
              </a:p>
              <a:p>
                <a:endParaRPr lang="en-US" altLang="he-IL" dirty="0"/>
              </a:p>
              <a:p>
                <a:r>
                  <a:rPr lang="en-US" altLang="he-IL" dirty="0" smtClean="0"/>
                  <a:t>In a general form, </a:t>
                </a:r>
                <a:br>
                  <a:rPr lang="en-US" altLang="he-IL" dirty="0" smtClean="0"/>
                </a:br>
                <a:r>
                  <a:rPr lang="en-US" altLang="he-IL" b="0" i="0" dirty="0" smtClean="0">
                    <a:solidFill>
                      <a:srgbClr val="006600"/>
                    </a:solidFill>
                    <a:latin typeface="Cambria Math"/>
                  </a:rPr>
                  <a:t/>
                </a:r>
                <a:br>
                  <a:rPr lang="en-US" altLang="he-IL" b="0" i="0" dirty="0" smtClean="0">
                    <a:solidFill>
                      <a:srgbClr val="006600"/>
                    </a:solidFill>
                    <a:latin typeface="Cambria Math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he-IL" b="0" i="0" smtClean="0">
                        <a:solidFill>
                          <a:srgbClr val="006600"/>
                        </a:solidFill>
                        <a:latin typeface="Cambria Math"/>
                      </a:rPr>
                      <m:t>Σ</m:t>
                    </m:r>
                    <m:r>
                      <a:rPr lang="en-US" altLang="he-IL" b="0" i="0" smtClean="0">
                        <a:solidFill>
                          <a:srgbClr val="0066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altLang="he-IL" dirty="0" smtClean="0"/>
                  <a:t> is a covariance matrix, in the  example:</a:t>
                </a:r>
              </a:p>
              <a:p>
                <a:endParaRPr lang="en-US" altLang="he-IL" dirty="0" smtClean="0"/>
              </a:p>
              <a:p>
                <a:endParaRPr lang="en-US" altLang="he-IL" dirty="0" smtClean="0"/>
              </a:p>
              <a:p>
                <a:r>
                  <a:rPr lang="en-US" altLang="he-IL" dirty="0" smtClean="0"/>
                  <a:t>For higher order:</a:t>
                </a:r>
              </a:p>
              <a:p>
                <a:pPr marL="0" indent="0">
                  <a:buNone/>
                </a:pPr>
                <a:r>
                  <a:rPr lang="en-US" altLang="he-IL" b="0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he-IL" b="0" dirty="0" smtClean="0">
                    <a:solidFill>
                      <a:srgbClr val="0066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he-IL" b="0" i="0" dirty="0" smtClean="0">
                        <a:solidFill>
                          <a:srgbClr val="006600"/>
                        </a:solidFill>
                        <a:latin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he-IL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he-IL" i="1" dirty="0">
                            <a:solidFill>
                              <a:srgbClr val="006600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US" altLang="he-IL" i="1" dirty="0">
                            <a:solidFill>
                              <a:srgbClr val="006600"/>
                            </a:solidFill>
                            <a:latin typeface="Cambria Math"/>
                          </a:rPr>
                          <m:t> </m:t>
                        </m:r>
                      </m:e>
                    </m:acc>
                    <m:r>
                      <a:rPr lang="en-US" altLang="he-IL" b="0" i="0" dirty="0" smtClean="0">
                        <a:solidFill>
                          <a:srgbClr val="006600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altLang="he-IL" b="0" i="0" dirty="0" smtClean="0">
                        <a:solidFill>
                          <a:srgbClr val="006600"/>
                        </a:solidFill>
                        <a:latin typeface="Cambria Math"/>
                      </a:rPr>
                      <m:t>E</m:t>
                    </m:r>
                    <m:d>
                      <m:dPr>
                        <m:ctrlPr>
                          <a:rPr lang="en-US" altLang="he-IL" b="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he-IL" i="1" dirty="0">
                            <a:solidFill>
                              <a:srgbClr val="006600"/>
                            </a:solidFill>
                            <a:latin typeface="Cambria Math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altLang="he-IL" b="0" i="1" dirty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he-IL" b="0" i="1" dirty="0" smtClean="0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he-IL" b="0" i="1" dirty="0" smtClean="0">
                        <a:solidFill>
                          <a:srgbClr val="006600"/>
                        </a:solidFill>
                        <a:latin typeface="Cambria Math"/>
                      </a:rPr>
                      <m:t>  &amp;   </m:t>
                    </m:r>
                    <m:r>
                      <m:rPr>
                        <m:sty m:val="p"/>
                      </m:rPr>
                      <a:rPr lang="en-US" altLang="he-IL" b="0" i="0" smtClean="0">
                        <a:solidFill>
                          <a:srgbClr val="006600"/>
                        </a:solidFill>
                        <a:latin typeface="Cambria Math"/>
                      </a:rPr>
                      <m:t>Σ</m:t>
                    </m:r>
                    <m:r>
                      <a:rPr lang="en-US" altLang="he-IL" b="0" i="0" smtClean="0">
                        <a:solidFill>
                          <a:srgbClr val="0066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he-IL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he-IL" b="0" i="0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E</m:t>
                        </m:r>
                        <m:r>
                          <a:rPr lang="en-US" altLang="he-IL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altLang="he-IL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he-IL" i="1" dirty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he-IL" i="1" dirty="0">
                                    <a:solidFill>
                                      <a:srgbClr val="0066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he-IL" b="0" i="0" smtClean="0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altLang="he-IL" i="1" dirty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he-IL" i="1" dirty="0">
                                    <a:solidFill>
                                      <a:srgbClr val="0066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  <m:r>
                                  <a:rPr lang="en-US" altLang="he-IL" i="1" dirty="0">
                                    <a:solidFill>
                                      <a:srgbClr val="006600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e>
                            </m:acc>
                          </m:e>
                        </m:d>
                        <m:d>
                          <m:dPr>
                            <m:ctrlPr>
                              <a:rPr lang="en-US" altLang="he-IL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he-IL" i="1" dirty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he-IL" i="1" dirty="0">
                                    <a:solidFill>
                                      <a:srgbClr val="0066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he-IL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altLang="he-IL" i="1" dirty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he-IL" i="1" dirty="0">
                                    <a:solidFill>
                                      <a:srgbClr val="0066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  <m:r>
                                  <a:rPr lang="en-US" altLang="he-IL" i="1" dirty="0">
                                    <a:solidFill>
                                      <a:srgbClr val="006600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he-IL" b="0" i="0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T</m:t>
                        </m:r>
                      </m:sup>
                    </m:sSup>
                    <m:r>
                      <a:rPr lang="en-US" altLang="he-IL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he-IL" dirty="0" smtClean="0"/>
                  <a:t>  </a:t>
                </a:r>
                <a:endParaRPr lang="he-IL" altLang="he-IL" dirty="0" smtClean="0"/>
              </a:p>
            </p:txBody>
          </p:sp>
        </mc:Choice>
        <mc:Fallback xmlns="">
          <p:sp>
            <p:nvSpPr>
              <p:cNvPr id="2969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3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70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648200" y="6400800"/>
            <a:ext cx="609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rgbClr val="003399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rgbClr val="003399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rgbClr val="003399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rgbClr val="003399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rgbClr val="003399"/>
                </a:solidFill>
                <a:latin typeface="Tahoma" pitchFamily="34" charset="0"/>
              </a:defRPr>
            </a:lvl5pPr>
            <a:lvl6pPr>
              <a:defRPr kumimoji="1" sz="2000">
                <a:solidFill>
                  <a:srgbClr val="003399"/>
                </a:solidFill>
                <a:latin typeface="Tahoma" pitchFamily="34" charset="0"/>
              </a:defRPr>
            </a:lvl6pPr>
            <a:lvl7pPr>
              <a:defRPr kumimoji="1" sz="2000">
                <a:solidFill>
                  <a:srgbClr val="003399"/>
                </a:solidFill>
                <a:latin typeface="Tahoma" pitchFamily="34" charset="0"/>
              </a:defRPr>
            </a:lvl7pPr>
            <a:lvl8pPr>
              <a:defRPr kumimoji="1" sz="2000">
                <a:solidFill>
                  <a:srgbClr val="003399"/>
                </a:solidFill>
                <a:latin typeface="Tahoma" pitchFamily="34" charset="0"/>
              </a:defRPr>
            </a:lvl8pPr>
            <a:lvl9pPr>
              <a:defRPr kumimoji="1" sz="2000">
                <a:solidFill>
                  <a:srgbClr val="003399"/>
                </a:solidFill>
                <a:latin typeface="Tahoma" pitchFamily="34" charset="0"/>
              </a:defRPr>
            </a:lvl9pPr>
          </a:lstStyle>
          <a:p>
            <a:r>
              <a:rPr kumimoji="0" lang="en-US" altLang="en-US" sz="1600" dirty="0" smtClean="0">
                <a:solidFill>
                  <a:srgbClr val="990099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09600"/>
            <a:ext cx="270510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8" name="Object 7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49925933"/>
              </p:ext>
            </p:extLst>
          </p:nvPr>
        </p:nvGraphicFramePr>
        <p:xfrm>
          <a:off x="914400" y="2322513"/>
          <a:ext cx="3408363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41" name="Equation" r:id="rId5" imgW="2057400" imgH="507960" progId="Equation.3">
                  <p:embed/>
                </p:oleObj>
              </mc:Choice>
              <mc:Fallback>
                <p:oleObj name="Equation" r:id="rId5" imgW="2057400" imgH="507960" progId="Equation.3">
                  <p:embed/>
                  <p:pic>
                    <p:nvPicPr>
                      <p:cNvPr id="8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322513"/>
                        <a:ext cx="3408363" cy="8413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01017737"/>
              </p:ext>
            </p:extLst>
          </p:nvPr>
        </p:nvGraphicFramePr>
        <p:xfrm>
          <a:off x="1219200" y="4495800"/>
          <a:ext cx="202247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42" name="Equation" r:id="rId7" imgW="1892160" imgH="533160" progId="Equation.3">
                  <p:embed/>
                </p:oleObj>
              </mc:Choice>
              <mc:Fallback>
                <p:oleObj name="Equation" r:id="rId7" imgW="1892160" imgH="533160" progId="Equation.3">
                  <p:embed/>
                  <p:pic>
                    <p:nvPicPr>
                      <p:cNvPr id="3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495800"/>
                        <a:ext cx="2022475" cy="5889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619146578"/>
              </p:ext>
            </p:extLst>
          </p:nvPr>
        </p:nvGraphicFramePr>
        <p:xfrm>
          <a:off x="3733800" y="3296444"/>
          <a:ext cx="32766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43" name="Equation" r:id="rId9" imgW="2234880" imgH="685800" progId="Equation.3">
                  <p:embed/>
                </p:oleObj>
              </mc:Choice>
              <mc:Fallback>
                <p:oleObj name="Equation" r:id="rId9" imgW="2234880" imgH="685800" progId="Equation.3">
                  <p:embed/>
                  <p:pic>
                    <p:nvPicPr>
                      <p:cNvPr id="2" name="Object 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3296444"/>
                        <a:ext cx="3276600" cy="1066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567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Gaussian </a:t>
            </a:r>
            <a:r>
              <a:rPr lang="en-US" dirty="0" smtClean="0"/>
              <a:t>Mixture Model</a:t>
            </a:r>
            <a:br>
              <a:rPr lang="en-US" dirty="0" smtClean="0"/>
            </a:br>
            <a:r>
              <a:rPr lang="en-US" sz="2700" b="0" dirty="0">
                <a:solidFill>
                  <a:schemeClr val="tx1"/>
                </a:solidFill>
                <a:ea typeface="Tahoma" pitchFamily="34" charset="0"/>
              </a:rPr>
              <a:t>(based on Stauffer et. al. 1999) </a:t>
            </a:r>
            <a:endParaRPr lang="he-IL" sz="3100" b="0" dirty="0">
              <a:solidFill>
                <a:schemeClr val="tx1"/>
              </a:solidFill>
              <a:ea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Motivation: </a:t>
                </a:r>
              </a:p>
              <a:p>
                <a:pPr lvl="1"/>
                <a:r>
                  <a:rPr lang="en-US" dirty="0" smtClean="0"/>
                  <a:t>Moving background – e.g., trees</a:t>
                </a:r>
              </a:p>
              <a:p>
                <a:pPr lvl="1"/>
                <a:r>
                  <a:rPr lang="en-US" dirty="0" smtClean="0"/>
                  <a:t>Single Gaussian is insufficient</a:t>
                </a:r>
              </a:p>
              <a:p>
                <a:r>
                  <a:rPr lang="en-US" dirty="0" smtClean="0"/>
                  <a:t>Use mixture of Gaussian: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366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 smtClean="0"/>
                  <a:t>: number of Gaussians</a:t>
                </a:r>
              </a:p>
              <a:p>
                <a:pPr lvl="1"/>
                <a:r>
                  <a:rPr lang="en-US" dirty="0" err="1" smtClean="0">
                    <a:solidFill>
                      <a:srgbClr val="336600"/>
                    </a:solidFill>
                  </a:rPr>
                  <a:t>w</a:t>
                </a:r>
                <a:r>
                  <a:rPr lang="en-US" baseline="-25000" dirty="0" err="1" smtClean="0">
                    <a:solidFill>
                      <a:srgbClr val="336600"/>
                    </a:solidFill>
                  </a:rPr>
                  <a:t>i,t</a:t>
                </a:r>
                <a:r>
                  <a:rPr lang="en-US" dirty="0" smtClean="0"/>
                  <a:t>: weight of the </a:t>
                </a:r>
                <a:r>
                  <a:rPr lang="en-US" i="1" dirty="0" err="1" smtClean="0">
                    <a:solidFill>
                      <a:srgbClr val="336600"/>
                    </a:solidFill>
                  </a:rPr>
                  <a:t>i</a:t>
                </a:r>
                <a:r>
                  <a:rPr lang="en-US" i="1" baseline="30000" dirty="0" err="1" smtClean="0">
                    <a:solidFill>
                      <a:srgbClr val="336600"/>
                    </a:solidFill>
                  </a:rPr>
                  <a:t>th</a:t>
                </a:r>
                <a:r>
                  <a:rPr lang="en-US" dirty="0" smtClean="0"/>
                  <a:t> Gaussian at time </a:t>
                </a:r>
                <a:r>
                  <a:rPr lang="en-US" i="1" dirty="0" smtClean="0">
                    <a:solidFill>
                      <a:srgbClr val="336600"/>
                    </a:solidFill>
                  </a:rPr>
                  <a:t>t</a:t>
                </a:r>
              </a:p>
              <a:p>
                <a:pPr lvl="1"/>
                <a:r>
                  <a:rPr lang="en-US" i="1" dirty="0" smtClean="0">
                    <a:solidFill>
                      <a:srgbClr val="336600"/>
                    </a:solidFill>
                    <a:sym typeface="Symbol"/>
                  </a:rPr>
                  <a:t></a:t>
                </a:r>
                <a:r>
                  <a:rPr lang="en-US" i="1" baseline="-25000" dirty="0" err="1" smtClean="0">
                    <a:solidFill>
                      <a:srgbClr val="336600"/>
                    </a:solidFill>
                  </a:rPr>
                  <a:t>i,t</a:t>
                </a:r>
                <a:r>
                  <a:rPr lang="en-US" i="1" dirty="0" smtClean="0">
                    <a:solidFill>
                      <a:srgbClr val="336600"/>
                    </a:solidFill>
                  </a:rPr>
                  <a:t> </a:t>
                </a:r>
                <a:r>
                  <a:rPr lang="en-US" i="1" dirty="0" smtClean="0"/>
                  <a:t>and </a:t>
                </a:r>
                <a:r>
                  <a:rPr lang="en-US" i="1" dirty="0" smtClean="0">
                    <a:solidFill>
                      <a:srgbClr val="336600"/>
                    </a:solidFill>
                    <a:sym typeface="Symbol"/>
                  </a:rPr>
                  <a:t></a:t>
                </a:r>
                <a:r>
                  <a:rPr lang="en-US" i="1" baseline="-25000" dirty="0" err="1" smtClean="0">
                    <a:solidFill>
                      <a:srgbClr val="336600"/>
                    </a:solidFill>
                  </a:rPr>
                  <a:t>i,t</a:t>
                </a:r>
                <a:r>
                  <a:rPr lang="en-US" i="1" baseline="-25000" dirty="0" smtClean="0">
                    <a:solidFill>
                      <a:srgbClr val="336600"/>
                    </a:solidFill>
                  </a:rPr>
                  <a:t> </a:t>
                </a:r>
                <a:r>
                  <a:rPr lang="en-US" i="1" dirty="0" smtClean="0"/>
                  <a:t>: </a:t>
                </a:r>
                <a:r>
                  <a:rPr lang="en-US" dirty="0" smtClean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36600"/>
                        </a:solidFill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Gaussian parameters</a:t>
                </a: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90" t="-2920" b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6400800" y="3179314"/>
            <a:ext cx="2668604" cy="96034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29400" y="3258234"/>
                <a:ext cx="2780183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800" dirty="0" smtClean="0"/>
                  <a:t> Depends on memory </a:t>
                </a:r>
              </a:p>
              <a:p>
                <a:r>
                  <a:rPr lang="en-US" sz="1800" dirty="0" smtClean="0"/>
                  <a:t>and computational power</a:t>
                </a:r>
                <a:endParaRPr lang="he-IL" sz="1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3258234"/>
                <a:ext cx="2780183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974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272917" y="3660749"/>
                <a:ext cx="3787704" cy="95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3366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solidFill>
                                <a:srgbClr val="33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33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3366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3366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3366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336600"/>
                          </a:solidFill>
                          <a:latin typeface="Cambria Math"/>
                        </a:rPr>
                        <m:t>𝐵</m:t>
                      </m:r>
                      <m:r>
                        <a:rPr lang="en-US" sz="2000" b="0" i="1" smtClean="0">
                          <a:solidFill>
                            <a:srgbClr val="336600"/>
                          </a:solidFill>
                          <a:latin typeface="Cambria Math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srgbClr val="33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3366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33660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3366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336600"/>
                              </a:solidFill>
                              <a:latin typeface="Cambria Math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33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336600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3366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3366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3366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336600"/>
                              </a:solidFill>
                              <a:latin typeface="Cambria Math"/>
                            </a:rPr>
                            <m:t>𝐺</m:t>
                          </m:r>
                          <m:r>
                            <a:rPr lang="en-US" sz="2000" b="0" i="1" smtClean="0">
                              <a:solidFill>
                                <a:srgbClr val="33660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33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3366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3366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336600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33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336600"/>
                                  </a:solidFill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3366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solidFill>
                                    <a:srgbClr val="3366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3366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336600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33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336600"/>
                                  </a:solidFill>
                                  <a:latin typeface="Cambria Math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33660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rgbClr val="3366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3366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3366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he-IL" dirty="0">
                  <a:solidFill>
                    <a:srgbClr val="3366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917" y="3660749"/>
                <a:ext cx="3787704" cy="95782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91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Setting the Parameters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sym typeface="Symbol"/>
                  </a:rPr>
                  <a:t>For a single Gaussian, </a:t>
                </a:r>
                <a:r>
                  <a:rPr lang="en-US" i="1" dirty="0" err="1" smtClean="0">
                    <a:solidFill>
                      <a:srgbClr val="006600"/>
                    </a:solidFill>
                    <a:sym typeface="Symbol"/>
                  </a:rPr>
                  <a:t>i</a:t>
                </a:r>
                <a:r>
                  <a:rPr lang="en-US" i="1" dirty="0" smtClean="0">
                    <a:solidFill>
                      <a:srgbClr val="006600"/>
                    </a:solidFill>
                    <a:sym typeface="Symbol"/>
                  </a:rPr>
                  <a:t> </a:t>
                </a:r>
                <a:r>
                  <a:rPr lang="en-US" dirty="0" smtClean="0">
                    <a:sym typeface="Symbol"/>
                  </a:rPr>
                  <a:t>:</a:t>
                </a:r>
              </a:p>
              <a:p>
                <a:pPr lvl="1"/>
                <a:r>
                  <a:rPr lang="en-US" dirty="0" smtClean="0">
                    <a:sym typeface="Symbol"/>
                  </a:rPr>
                  <a:t>Average: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336600"/>
                            </a:solidFill>
                            <a:latin typeface="Cambria Math"/>
                            <a:sym typeface="Symbol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336600"/>
                            </a:solidFill>
                            <a:latin typeface="Cambria Math"/>
                            <a:sym typeface="Symbo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336600"/>
                            </a:solidFill>
                            <a:latin typeface="Cambria Math"/>
                            <a:sym typeface="Symbo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336600"/>
                            </a:solidFill>
                            <a:latin typeface="Cambria Math"/>
                            <a:sym typeface="Symbol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336600"/>
                        </a:solidFill>
                        <a:latin typeface="Cambria Math"/>
                        <a:sym typeface="Symbol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336600"/>
                            </a:solidFill>
                            <a:latin typeface="Cambria Math"/>
                            <a:sym typeface="Symbol"/>
                          </a:rPr>
                          <m:t>𝑎𝑣𝑒𝑟𝑎𝑔𝑒</m:t>
                        </m:r>
                        <m:r>
                          <a:rPr lang="en-US" b="0" i="1" smtClean="0">
                            <a:solidFill>
                              <a:srgbClr val="336600"/>
                            </a:solidFill>
                            <a:latin typeface="Cambria Math"/>
                            <a:sym typeface="Symbol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33660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36600"/>
                                </a:solidFill>
                                <a:latin typeface="Cambria Math"/>
                                <a:sym typeface="Symbol"/>
                              </a:rPr>
                              <m:t>{</m:t>
                            </m:r>
                            <m:r>
                              <a:rPr lang="en-US" i="1">
                                <a:solidFill>
                                  <a:srgbClr val="336600"/>
                                </a:solidFill>
                                <a:latin typeface="Cambria Math"/>
                                <a:sym typeface="Symbol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36600"/>
                                </a:solidFill>
                                <a:latin typeface="Cambria Math"/>
                                <a:sym typeface="Symbol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336600"/>
                            </a:solidFill>
                            <a:latin typeface="Cambria Math"/>
                            <a:sym typeface="Symbol"/>
                          </a:rPr>
                          <m:t>}</m:t>
                        </m:r>
                        <m:r>
                          <a:rPr lang="en-US" b="0" i="1" smtClean="0">
                            <a:solidFill>
                              <a:srgbClr val="336600"/>
                            </a:solidFill>
                            <a:latin typeface="Cambria Math"/>
                            <a:sym typeface="Symbol"/>
                          </a:rPr>
                          <m:t>)</m:t>
                        </m:r>
                      </m:e>
                      <m:sub/>
                    </m:sSub>
                  </m:oMath>
                </a14:m>
                <a:endParaRPr lang="en-US" b="0" dirty="0" smtClean="0"/>
              </a:p>
              <a:p>
                <a:pPr lvl="1"/>
                <a:r>
                  <a:rPr lang="en-US" b="0" dirty="0" smtClean="0"/>
                  <a:t>Covariance: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336600"/>
                            </a:solidFill>
                            <a:latin typeface="Cambria Math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3366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3366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3366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336600"/>
                            </a:solidFill>
                            <a:latin typeface="Cambria Math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rgbClr val="336600"/>
                            </a:solidFill>
                            <a:latin typeface="Cambria Math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33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rgbClr val="336600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36600"/>
                            </a:solidFill>
                            <a:latin typeface="Cambria Math"/>
                            <a:sym typeface="Symbol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336600"/>
                            </a:solidFill>
                            <a:latin typeface="Cambria Math"/>
                            <a:sym typeface="Symbo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336600"/>
                            </a:solidFill>
                            <a:latin typeface="Cambria Math"/>
                            <a:sym typeface="Symbo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336600"/>
                            </a:solidFill>
                            <a:latin typeface="Cambria Math"/>
                            <a:sym typeface="Symbol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336600"/>
                        </a:solidFill>
                        <a:latin typeface="Cambria Math"/>
                        <a:sym typeface="Symbol"/>
                      </a:rPr>
                      <m:t>)</m:t>
                    </m:r>
                    <m:sSub>
                      <m:sSubPr>
                        <m:ctrlPr>
                          <a:rPr lang="en-US" i="1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baseline="30000" smtClean="0">
                            <a:solidFill>
                              <a:srgbClr val="336600"/>
                            </a:solidFill>
                            <a:latin typeface="Cambria Math"/>
                          </a:rPr>
                          <m:t>𝑇</m:t>
                        </m:r>
                        <m:r>
                          <a:rPr lang="en-US" i="1" smtClean="0">
                            <a:solidFill>
                              <a:srgbClr val="3366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3366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3366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336600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336600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36600"/>
                            </a:solidFill>
                            <a:latin typeface="Cambria Math"/>
                            <a:sym typeface="Symbol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336600"/>
                            </a:solidFill>
                            <a:latin typeface="Cambria Math"/>
                            <a:sym typeface="Symbol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336600"/>
                            </a:solidFill>
                            <a:latin typeface="Cambria Math"/>
                            <a:sym typeface="Symbol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336600"/>
                            </a:solidFill>
                            <a:latin typeface="Cambria Math"/>
                            <a:sym typeface="Symbol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336600"/>
                    </a:solidFill>
                  </a:rPr>
                  <a:t>) </a:t>
                </a:r>
                <a:endParaRPr lang="en-US" dirty="0" smtClean="0"/>
              </a:p>
              <a:p>
                <a:r>
                  <a:rPr lang="en-US" dirty="0"/>
                  <a:t>For simplicity, assume </a:t>
                </a:r>
                <a:r>
                  <a:rPr lang="en-US" i="1" dirty="0">
                    <a:sym typeface="Symbol"/>
                  </a:rPr>
                  <a:t>RGB have the same distribution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i="1" dirty="0">
                    <a:solidFill>
                      <a:srgbClr val="336600"/>
                    </a:solidFill>
                    <a:sym typeface="Symbol"/>
                  </a:rPr>
                  <a:t></a:t>
                </a:r>
                <a:r>
                  <a:rPr lang="en-US" i="1" baseline="-25000" dirty="0" err="1" smtClean="0">
                    <a:solidFill>
                      <a:srgbClr val="336600"/>
                    </a:solidFill>
                    <a:sym typeface="Symbol"/>
                  </a:rPr>
                  <a:t>i</a:t>
                </a:r>
                <a:r>
                  <a:rPr lang="en-US" i="1" dirty="0" smtClean="0">
                    <a:solidFill>
                      <a:srgbClr val="336600"/>
                    </a:solidFill>
                  </a:rPr>
                  <a:t>=</a:t>
                </a:r>
                <a:r>
                  <a:rPr lang="en-US" i="1" dirty="0">
                    <a:solidFill>
                      <a:srgbClr val="336600"/>
                    </a:solidFill>
                    <a:sym typeface="Symbol"/>
                  </a:rPr>
                  <a:t></a:t>
                </a:r>
                <a:r>
                  <a:rPr lang="en-US" i="1" baseline="-25000" dirty="0" smtClean="0">
                    <a:solidFill>
                      <a:srgbClr val="336600"/>
                    </a:solidFill>
                    <a:sym typeface="Symbol"/>
                  </a:rPr>
                  <a:t>i</a:t>
                </a:r>
                <a:r>
                  <a:rPr lang="en-US" i="1" baseline="30000" dirty="0" smtClean="0">
                    <a:solidFill>
                      <a:srgbClr val="336600"/>
                    </a:solidFill>
                    <a:sym typeface="Symbol"/>
                  </a:rPr>
                  <a:t>2</a:t>
                </a:r>
                <a:r>
                  <a:rPr lang="en-US" i="1" dirty="0" smtClean="0">
                    <a:solidFill>
                      <a:srgbClr val="336600"/>
                    </a:solidFill>
                    <a:sym typeface="Symbol"/>
                  </a:rPr>
                  <a:t>I  </a:t>
                </a:r>
                <a:r>
                  <a:rPr lang="en-US" dirty="0" smtClean="0">
                    <a:ea typeface="+mn-ea"/>
                    <a:cs typeface="+mn-cs"/>
                    <a:sym typeface="Symbol"/>
                  </a:rPr>
                  <a:t>(</a:t>
                </a:r>
                <a:r>
                  <a:rPr lang="en-US" i="1" dirty="0">
                    <a:solidFill>
                      <a:srgbClr val="336600"/>
                    </a:solidFill>
                    <a:sym typeface="Symbol"/>
                  </a:rPr>
                  <a:t>I</a:t>
                </a:r>
                <a:r>
                  <a:rPr lang="en-US" dirty="0" smtClean="0">
                    <a:ea typeface="+mn-ea"/>
                    <a:cs typeface="+mn-cs"/>
                    <a:sym typeface="Symbol"/>
                  </a:rPr>
                  <a:t> </a:t>
                </a:r>
                <a:r>
                  <a:rPr lang="en-US" dirty="0">
                    <a:ea typeface="+mn-ea"/>
                    <a:cs typeface="+mn-cs"/>
                    <a:sym typeface="Symbol"/>
                  </a:rPr>
                  <a:t>is the identity matrix)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9" t="-1898" r="-29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6248400" y="2459166"/>
            <a:ext cx="1905000" cy="762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48400" y="2609334"/>
                <a:ext cx="1905000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 smtClean="0"/>
                  <a:t>What is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36600"/>
                            </a:solidFill>
                            <a:latin typeface="Cambria Math"/>
                            <a:sym typeface="Symbol"/>
                          </a:rPr>
                          <m:t>{</m:t>
                        </m:r>
                        <m:r>
                          <a:rPr lang="en-US" i="1">
                            <a:solidFill>
                              <a:srgbClr val="336600"/>
                            </a:solidFill>
                            <a:latin typeface="Cambria Math"/>
                            <a:sym typeface="Symbol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336600"/>
                            </a:solidFill>
                            <a:latin typeface="Cambria Math"/>
                            <a:sym typeface="Symbol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336600"/>
                        </a:solidFill>
                        <a:latin typeface="Cambria Math"/>
                        <a:sym typeface="Symbol"/>
                      </a:rPr>
                      <m:t>}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2609334"/>
                <a:ext cx="1905000" cy="461665"/>
              </a:xfrm>
              <a:prstGeom prst="rect">
                <a:avLst/>
              </a:prstGeom>
              <a:blipFill>
                <a:blip r:embed="rId3"/>
                <a:stretch>
                  <a:fillRect l="-4792" t="-10526" b="-289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99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dirty="0"/>
              <a:t>U</a:t>
            </a:r>
            <a:r>
              <a:rPr lang="en-US" dirty="0" smtClean="0"/>
              <a:t>pdate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lvl="1" indent="-342900"/>
            <a:r>
              <a:rPr lang="en-US" sz="3000" i="1" dirty="0"/>
              <a:t>K-means</a:t>
            </a:r>
            <a:r>
              <a:rPr lang="en-US" sz="3000" dirty="0"/>
              <a:t> </a:t>
            </a:r>
            <a:r>
              <a:rPr lang="en-US" sz="3000" i="1" dirty="0" smtClean="0"/>
              <a:t>approximation</a:t>
            </a:r>
            <a:r>
              <a:rPr lang="en-US" sz="3000" dirty="0" smtClean="0"/>
              <a:t>: test </a:t>
            </a:r>
            <a:r>
              <a:rPr lang="en-US" sz="3000" dirty="0" err="1">
                <a:solidFill>
                  <a:srgbClr val="336600"/>
                </a:solidFill>
              </a:rPr>
              <a:t>x</a:t>
            </a:r>
            <a:r>
              <a:rPr lang="en-US" sz="3000" baseline="-25000" dirty="0" err="1">
                <a:solidFill>
                  <a:srgbClr val="336600"/>
                </a:solidFill>
              </a:rPr>
              <a:t>t</a:t>
            </a:r>
            <a:r>
              <a:rPr lang="en-US" sz="3000" dirty="0"/>
              <a:t> against each of its </a:t>
            </a:r>
            <a:r>
              <a:rPr lang="en-US" sz="3000" dirty="0">
                <a:solidFill>
                  <a:srgbClr val="336600"/>
                </a:solidFill>
              </a:rPr>
              <a:t>K</a:t>
            </a:r>
            <a:r>
              <a:rPr lang="en-US" sz="3000" dirty="0"/>
              <a:t> Gaussians </a:t>
            </a:r>
            <a:endParaRPr lang="he-IL" sz="3000" dirty="0"/>
          </a:p>
          <a:p>
            <a:r>
              <a:rPr lang="en-US" sz="3000" dirty="0" smtClean="0"/>
              <a:t>A match with </a:t>
            </a:r>
            <a:r>
              <a:rPr lang="en-US" sz="3000" dirty="0" err="1" smtClean="0">
                <a:solidFill>
                  <a:srgbClr val="336600"/>
                </a:solidFill>
              </a:rPr>
              <a:t>G</a:t>
            </a:r>
            <a:r>
              <a:rPr lang="en-US" sz="3000" baseline="-25000" dirty="0" err="1" smtClean="0">
                <a:solidFill>
                  <a:srgbClr val="336600"/>
                </a:solidFill>
              </a:rPr>
              <a:t>i</a:t>
            </a:r>
            <a:r>
              <a:rPr lang="en-US" sz="3000" dirty="0" smtClean="0"/>
              <a:t>:</a:t>
            </a:r>
          </a:p>
          <a:p>
            <a:endParaRPr lang="en-US" sz="3000" dirty="0"/>
          </a:p>
          <a:p>
            <a:endParaRPr lang="en-US" sz="3000" dirty="0" smtClean="0"/>
          </a:p>
          <a:p>
            <a:endParaRPr lang="en-US" sz="3000" dirty="0"/>
          </a:p>
          <a:p>
            <a:r>
              <a:rPr lang="en-US" sz="3000" dirty="0" smtClean="0"/>
              <a:t>Update weights</a:t>
            </a:r>
          </a:p>
          <a:p>
            <a:r>
              <a:rPr lang="en-US" sz="3000" dirty="0" smtClean="0"/>
              <a:t>Update Gaussians  </a:t>
            </a:r>
          </a:p>
          <a:p>
            <a:pPr marL="0" indent="0">
              <a:buNone/>
            </a:pPr>
            <a:r>
              <a:rPr lang="en-US" sz="3000" dirty="0" smtClean="0"/>
              <a:t>    </a:t>
            </a:r>
          </a:p>
          <a:p>
            <a:pPr marL="0" indent="0">
              <a:buNone/>
            </a:pP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948267" y="3200400"/>
                <a:ext cx="3868047" cy="1181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 smtClean="0">
                    <a:solidFill>
                      <a:srgbClr val="336600"/>
                    </a:solidFill>
                  </a:rPr>
                  <a:t> M(</a:t>
                </a:r>
                <a:r>
                  <a:rPr lang="en-US" sz="1800" dirty="0" err="1" smtClean="0">
                    <a:solidFill>
                      <a:srgbClr val="336600"/>
                    </a:solidFill>
                  </a:rPr>
                  <a:t>x</a:t>
                </a:r>
                <a:r>
                  <a:rPr lang="en-US" sz="1800" baseline="-25000" dirty="0" err="1" smtClean="0">
                    <a:solidFill>
                      <a:srgbClr val="336600"/>
                    </a:solidFill>
                  </a:rPr>
                  <a:t>t</a:t>
                </a:r>
                <a:r>
                  <a:rPr lang="en-US" sz="1800" dirty="0" err="1" smtClean="0">
                    <a:solidFill>
                      <a:srgbClr val="336600"/>
                    </a:solidFill>
                  </a:rPr>
                  <a:t>,G</a:t>
                </a:r>
                <a:r>
                  <a:rPr lang="en-US" sz="1800" baseline="-25000" dirty="0" err="1" smtClean="0">
                    <a:solidFill>
                      <a:srgbClr val="336600"/>
                    </a:solidFill>
                  </a:rPr>
                  <a:t>i</a:t>
                </a:r>
                <a:r>
                  <a:rPr lang="en-US" sz="1800" dirty="0">
                    <a:solidFill>
                      <a:srgbClr val="336600"/>
                    </a:solidFill>
                  </a:rPr>
                  <a:t>)=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solidFill>
                                  <a:srgbClr val="33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sz="1800" i="1">
                                    <a:solidFill>
                                      <a:srgbClr val="33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8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8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         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33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en-US" sz="1800" i="1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33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|&lt;</m:t>
                                </m:r>
                                <m:r>
                                  <a:rPr lang="en-US" sz="18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18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18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solidFill>
                                          <a:srgbClr val="33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  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1800" dirty="0">
                                    <a:solidFill>
                                      <a:srgbClr val="336600"/>
                                    </a:solidFill>
                                  </a:rPr>
                                  <m:t> </m:t>
                                </m:r>
                              </m:e>
                            </m:eqArr>
                          </m:e>
                          <m:e>
                            <m:r>
                              <a:rPr lang="en-US" sz="1800" i="1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0</m:t>
                            </m:r>
                            <m:r>
                              <a:rPr lang="en-US" sz="1800" i="1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           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33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sz="18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33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800" b="0" i="1" smtClean="0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1800" b="0" i="1" smtClean="0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|≥</m:t>
                            </m:r>
                            <m:r>
                              <a:rPr lang="en-US" sz="1800" i="1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en-US" sz="1800" i="1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.</m:t>
                            </m:r>
                            <m:r>
                              <a:rPr lang="en-US" sz="1800" i="1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5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33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8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18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67" y="3200400"/>
                <a:ext cx="3868047" cy="11812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276600"/>
            <a:ext cx="3883567" cy="1882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72084" y="5158998"/>
                <a:ext cx="2485360" cy="89191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he-IL" i="1">
                          <a:solidFill>
                            <a:srgbClr val="336600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altLang="he-IL" i="1">
                              <a:solidFill>
                                <a:srgbClr val="33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he-IL" i="1" dirty="0">
                              <a:solidFill>
                                <a:srgbClr val="336600"/>
                              </a:solidFill>
                            </a:rPr>
                            <m:t>q</m:t>
                          </m:r>
                        </m:e>
                      </m:d>
                      <m:r>
                        <a:rPr lang="en-US" altLang="he-IL">
                          <a:solidFill>
                            <a:srgbClr val="33660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he-IL" i="1">
                              <a:solidFill>
                                <a:srgbClr val="33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he-IL" i="1">
                                  <a:solidFill>
                                    <a:srgbClr val="33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he-IL" i="1">
                                        <a:solidFill>
                                          <a:srgbClr val="33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he-IL" i="1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altLang="he-IL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he-IL" i="1">
                              <a:solidFill>
                                <a:srgbClr val="33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</m:rPr>
                              <a:rPr lang="en-US" altLang="he-IL" i="1" dirty="0">
                                <a:solidFill>
                                  <a:srgbClr val="336600"/>
                                </a:solidFill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he-IL" i="1" baseline="-25000" dirty="0">
                                <a:solidFill>
                                  <a:srgbClr val="336600"/>
                                </a:solidFill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en-US" altLang="he-IL" i="1" dirty="0">
                                <a:solidFill>
                                  <a:srgbClr val="336600"/>
                                </a:solidFill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he-IL" i="1" dirty="0">
                                <a:solidFill>
                                  <a:srgbClr val="336600"/>
                                </a:solidFill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he-IL" i="1" dirty="0">
                                <a:solidFill>
                                  <a:srgbClr val="336600"/>
                                </a:solidFill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altLang="he-IL" i="1" dirty="0">
                                <a:solidFill>
                                  <a:srgbClr val="336600"/>
                                </a:solidFill>
                              </a:rPr>
                              <m:t>q</m:t>
                            </m:r>
                            <m:r>
                              <m:rPr>
                                <m:nor/>
                              </m:rPr>
                              <a:rPr lang="en-US" altLang="he-IL" i="1" dirty="0">
                                <a:solidFill>
                                  <a:srgbClr val="336600"/>
                                </a:solidFill>
                              </a:rPr>
                              <m:t>))</m:t>
                            </m:r>
                            <m:r>
                              <a:rPr lang="en-US" altLang="he-IL" i="1" dirty="0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≤</m:t>
                            </m:r>
                            <m:r>
                              <m:rPr>
                                <m:nor/>
                              </m:rPr>
                              <a:rPr lang="en-US" altLang="he-IL" i="1" dirty="0">
                                <a:solidFill>
                                  <a:srgbClr val="336600"/>
                                </a:solidFill>
                                <a:sym typeface="Symbol"/>
                              </a:rPr>
                              <m:t>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he-IL" i="1">
                                    <a:solidFill>
                                      <a:srgbClr val="33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he-IL" i="1" dirty="0">
                                      <a:solidFill>
                                        <a:srgbClr val="336600"/>
                                      </a:solidFill>
                                    </a:rPr>
                                    <m:t>P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he-IL" i="1" baseline="-25000" dirty="0">
                                      <a:solidFill>
                                        <a:srgbClr val="336600"/>
                                      </a:solidFill>
                                    </a:rPr>
                                    <m:t>b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he-IL" i="1" dirty="0">
                                      <a:solidFill>
                                        <a:srgbClr val="336600"/>
                                      </a:solidFill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he-IL" i="1" dirty="0">
                                      <a:solidFill>
                                        <a:srgbClr val="336600"/>
                                      </a:solidFill>
                                    </a:rPr>
                                    <m:t>I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he-IL" i="1" dirty="0">
                                      <a:solidFill>
                                        <a:srgbClr val="336600"/>
                                      </a:solidFill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he-IL" i="1" dirty="0">
                                      <a:solidFill>
                                        <a:srgbClr val="336600"/>
                                      </a:solidFill>
                                    </a:rPr>
                                    <m:t>q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he-IL" i="1" dirty="0">
                                      <a:solidFill>
                                        <a:srgbClr val="336600"/>
                                      </a:solidFill>
                                    </a:rPr>
                                    <m:t>))</m:t>
                                  </m:r>
                                  <m:r>
                                    <a:rPr lang="en-US" altLang="he-IL" i="1" dirty="0">
                                      <a:solidFill>
                                        <a:srgbClr val="336600"/>
                                      </a:solidFill>
                                      <a:latin typeface="Cambria Math"/>
                                    </a:rPr>
                                    <m:t>&gt;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he-IL" i="1" dirty="0">
                                      <a:solidFill>
                                        <a:srgbClr val="336600"/>
                                      </a:solidFill>
                                      <a:sym typeface="Symbol"/>
                                    </a:rPr>
                                    <m:t></m:t>
                                  </m:r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he-IL" altLang="he-IL" baseline="-25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084" y="5158998"/>
                <a:ext cx="2485360" cy="891911"/>
              </a:xfrm>
              <a:prstGeom prst="rect">
                <a:avLst/>
              </a:prstGeom>
              <a:blipFill>
                <a:blip r:embed="rId4"/>
                <a:stretch>
                  <a:fillRect r="-29902" b="-353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16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&amp;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he-IL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22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Matched: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336600"/>
                        </a:solidFill>
                        <a:latin typeface="Cambria Math"/>
                      </a:rPr>
                      <m:t>𝑀</m:t>
                    </m:r>
                    <m:d>
                      <m:dPr>
                        <m:ctrlPr>
                          <a:rPr lang="en-US" i="1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33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33660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33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336600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3366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altLang="he-IL" i="1" dirty="0" smtClean="0">
                  <a:solidFill>
                    <a:srgbClr val="336600"/>
                  </a:solidFill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he-IL" i="1" dirty="0" smtClean="0">
                        <a:solidFill>
                          <a:srgbClr val="336600"/>
                        </a:solidFill>
                        <a:latin typeface="Cambria Math"/>
                      </a:rPr>
                      <m:t>μ</m:t>
                    </m:r>
                    <m:r>
                      <m:rPr>
                        <m:nor/>
                      </m:rPr>
                      <a:rPr lang="en-US" altLang="he-IL" b="0" i="0" baseline="-25000" dirty="0" smtClean="0">
                        <a:solidFill>
                          <a:srgbClr val="336600"/>
                        </a:solidFill>
                        <a:latin typeface="Arial" pitchFamily="34" charset="0"/>
                      </a:rPr>
                      <m:t>i</m:t>
                    </m:r>
                    <m:r>
                      <m:rPr>
                        <m:nor/>
                      </m:rPr>
                      <a:rPr lang="en-US" altLang="he-IL" b="0" i="0" baseline="-25000" dirty="0" smtClean="0">
                        <a:solidFill>
                          <a:srgbClr val="336600"/>
                        </a:solidFill>
                        <a:latin typeface="Arial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he-IL" b="0" i="0" baseline="-25000" dirty="0" smtClean="0">
                        <a:solidFill>
                          <a:srgbClr val="336600"/>
                        </a:solidFill>
                        <a:latin typeface="Arial" pitchFamily="34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he-IL" baseline="-25000" dirty="0">
                        <a:solidFill>
                          <a:srgbClr val="336600"/>
                        </a:solidFill>
                        <a:latin typeface="Arial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he-IL" b="0" i="0" dirty="0" smtClean="0">
                        <a:solidFill>
                          <a:srgbClr val="336600"/>
                        </a:solidFill>
                        <a:latin typeface="Arial" pitchFamily="34" charset="0"/>
                      </a:rPr>
                      <m:t>=</m:t>
                    </m:r>
                    <m:r>
                      <a:rPr lang="en-US" altLang="he-IL" b="0" i="1" dirty="0" smtClean="0">
                        <a:solidFill>
                          <a:srgbClr val="336600"/>
                        </a:solidFill>
                        <a:latin typeface="Cambria Math"/>
                      </a:rPr>
                      <m:t> (</m:t>
                    </m:r>
                    <m:r>
                      <a:rPr lang="en-US" altLang="he-IL" b="0" i="1" dirty="0" smtClean="0">
                        <a:solidFill>
                          <a:srgbClr val="336600"/>
                        </a:solidFill>
                        <a:latin typeface="Cambria Math"/>
                      </a:rPr>
                      <m:t>1</m:t>
                    </m:r>
                    <m:r>
                      <a:rPr lang="en-US" altLang="he-IL" b="0" i="1" dirty="0" smtClean="0">
                        <a:solidFill>
                          <a:srgbClr val="336600"/>
                        </a:solidFill>
                        <a:latin typeface="Cambria Math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he-IL" i="1" dirty="0">
                        <a:solidFill>
                          <a:srgbClr val="336600"/>
                        </a:solidFill>
                        <a:latin typeface="Cambria Math"/>
                      </a:rPr>
                      <m:t>ρ</m:t>
                    </m:r>
                    <m:r>
                      <m:rPr>
                        <m:nor/>
                      </m:rPr>
                      <a:rPr lang="en-US" altLang="he-IL" b="0" i="0" dirty="0" smtClean="0">
                        <a:solidFill>
                          <a:srgbClr val="336600"/>
                        </a:solidFill>
                        <a:latin typeface="Cambria Math"/>
                      </a:rPr>
                      <m:t>)</m:t>
                    </m:r>
                    <m:r>
                      <m:rPr>
                        <m:sty m:val="p"/>
                      </m:rPr>
                      <a:rPr lang="en-US" altLang="he-IL" i="1" dirty="0">
                        <a:solidFill>
                          <a:srgbClr val="336600"/>
                        </a:solidFill>
                        <a:latin typeface="Cambria Math"/>
                      </a:rPr>
                      <m:t>μ</m:t>
                    </m:r>
                    <m:r>
                      <a:rPr lang="en-US" altLang="he-IL" b="0" i="1" baseline="-25000" dirty="0" smtClean="0">
                        <a:solidFill>
                          <a:srgbClr val="336600"/>
                        </a:solidFill>
                        <a:latin typeface="Cambria Math"/>
                      </a:rPr>
                      <m:t>𝑖</m:t>
                    </m:r>
                    <m:r>
                      <m:rPr>
                        <m:nor/>
                      </m:rPr>
                      <a:rPr lang="en-US" altLang="he-IL" b="0" i="0" baseline="-25000" dirty="0" smtClean="0">
                        <a:solidFill>
                          <a:srgbClr val="336600"/>
                        </a:solidFill>
                        <a:latin typeface="Cambria Math"/>
                      </a:rPr>
                      <m:t>,</m:t>
                    </m:r>
                    <m:r>
                      <m:rPr>
                        <m:nor/>
                      </m:rPr>
                      <a:rPr lang="en-US" altLang="he-IL" baseline="-25000" dirty="0">
                        <a:solidFill>
                          <a:srgbClr val="336600"/>
                        </a:solidFill>
                        <a:latin typeface="Arial" pitchFamily="34" charset="0"/>
                      </a:rPr>
                      <m:t>t</m:t>
                    </m:r>
                    <m:r>
                      <m:rPr>
                        <m:nor/>
                      </m:rPr>
                      <a:rPr lang="en-US" altLang="he-IL" baseline="-25000" dirty="0">
                        <a:solidFill>
                          <a:srgbClr val="336600"/>
                        </a:solidFill>
                        <a:latin typeface="Arial" pitchFamily="34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he-IL" baseline="-25000" dirty="0">
                        <a:solidFill>
                          <a:srgbClr val="336600"/>
                        </a:solidFill>
                        <a:latin typeface="Arial" pitchFamily="34" charset="0"/>
                      </a:rPr>
                      <m:t>1 </m:t>
                    </m:r>
                    <m:r>
                      <m:rPr>
                        <m:nor/>
                      </m:rPr>
                      <a:rPr lang="en-US" altLang="he-IL" dirty="0">
                        <a:solidFill>
                          <a:srgbClr val="336600"/>
                        </a:solidFill>
                        <a:latin typeface="Arial" pitchFamily="34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altLang="he-IL" i="1" dirty="0">
                        <a:solidFill>
                          <a:srgbClr val="336600"/>
                        </a:solidFill>
                        <a:latin typeface="Cambria Math"/>
                      </a:rPr>
                      <m:t>ρ</m:t>
                    </m:r>
                    <m:r>
                      <m:rPr>
                        <m:nor/>
                      </m:rPr>
                      <a:rPr lang="en-US" altLang="he-IL" dirty="0">
                        <a:solidFill>
                          <a:srgbClr val="336600"/>
                        </a:solidFill>
                        <a:latin typeface="Arial" pitchFamily="34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he-IL" baseline="-25000" dirty="0">
                        <a:solidFill>
                          <a:srgbClr val="336600"/>
                        </a:solidFill>
                        <a:latin typeface="Arial" pitchFamily="34" charset="0"/>
                      </a:rPr>
                      <m:t>t</m:t>
                    </m:r>
                  </m:oMath>
                </a14:m>
                <a:endParaRPr lang="en-US" dirty="0">
                  <a:solidFill>
                    <a:srgbClr val="336600"/>
                  </a:solidFill>
                </a:endParaRPr>
              </a:p>
              <a:p>
                <a:pPr lvl="1"/>
                <a:r>
                  <a:rPr lang="en-US" altLang="he-IL" dirty="0" smtClean="0">
                    <a:solidFill>
                      <a:srgbClr val="336600"/>
                    </a:solidFill>
                    <a:latin typeface="sans-serif"/>
                  </a:rPr>
                  <a:t>σ</a:t>
                </a:r>
                <a:r>
                  <a:rPr lang="en-US" altLang="he-IL" baseline="-25000" dirty="0" smtClean="0">
                    <a:solidFill>
                      <a:srgbClr val="336600"/>
                    </a:solidFill>
                    <a:latin typeface="sans-serif"/>
                  </a:rPr>
                  <a:t>i,t</a:t>
                </a:r>
                <a:r>
                  <a:rPr lang="en-US" altLang="he-IL" baseline="30000" dirty="0" smtClean="0">
                    <a:solidFill>
                      <a:srgbClr val="336600"/>
                    </a:solidFill>
                    <a:latin typeface="sans-serif"/>
                  </a:rPr>
                  <a:t>2</a:t>
                </a:r>
                <a:r>
                  <a:rPr lang="en-US" altLang="he-IL" baseline="30000" dirty="0">
                    <a:solidFill>
                      <a:srgbClr val="336600"/>
                    </a:solidFill>
                    <a:latin typeface="sans-serif"/>
                  </a:rPr>
                  <a:t> </a:t>
                </a:r>
                <a:r>
                  <a:rPr lang="en-US" altLang="he-IL" dirty="0">
                    <a:solidFill>
                      <a:srgbClr val="336600"/>
                    </a:solidFill>
                    <a:latin typeface="sans-serif"/>
                  </a:rPr>
                  <a:t>= </a:t>
                </a:r>
                <a:r>
                  <a:rPr lang="en-US" altLang="he-IL" dirty="0">
                    <a:solidFill>
                      <a:srgbClr val="336600"/>
                    </a:solidFill>
                    <a:latin typeface="Arial" pitchFamily="34" charset="0"/>
                  </a:rPr>
                  <a:t> (1-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he-IL" i="1" dirty="0">
                        <a:solidFill>
                          <a:srgbClr val="336600"/>
                        </a:solidFill>
                        <a:latin typeface="Cambria Math"/>
                      </a:rPr>
                      <m:t>ρ</m:t>
                    </m:r>
                  </m:oMath>
                </a14:m>
                <a:r>
                  <a:rPr lang="en-US" altLang="he-IL" dirty="0" smtClean="0">
                    <a:solidFill>
                      <a:srgbClr val="336600"/>
                    </a:solidFill>
                    <a:latin typeface="Arial" pitchFamily="34" charset="0"/>
                  </a:rPr>
                  <a:t>)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he-IL" b="0" i="1" dirty="0" smtClean="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altLang="he-IL" dirty="0">
                            <a:solidFill>
                              <a:srgbClr val="336600"/>
                            </a:solidFill>
                            <a:latin typeface="sans-serif"/>
                          </a:rPr>
                          <m:t>σ</m:t>
                        </m:r>
                        <m:r>
                          <a:rPr lang="en-US" altLang="he-IL" b="0" i="1" dirty="0" smtClean="0">
                            <a:solidFill>
                              <a:srgbClr val="336600"/>
                            </a:solidFill>
                            <a:latin typeface="Cambria Math"/>
                          </a:rPr>
                          <m:t> </m:t>
                        </m:r>
                      </m:e>
                      <m:sub>
                        <m:r>
                          <a:rPr lang="en-US" altLang="he-IL" b="0" i="1" dirty="0" smtClean="0">
                            <a:solidFill>
                              <a:srgbClr val="3366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he-IL" b="0" i="1" dirty="0" smtClean="0">
                            <a:solidFill>
                              <a:srgbClr val="3366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he-IL" b="0" i="1" dirty="0" smtClean="0">
                            <a:solidFill>
                              <a:srgbClr val="336600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altLang="he-IL" b="0" i="1" dirty="0" smtClean="0">
                            <a:solidFill>
                              <a:srgbClr val="33660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he-IL" b="0" i="1" dirty="0" smtClean="0">
                            <a:solidFill>
                              <a:srgbClr val="336600"/>
                            </a:solidFill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he-IL" b="0" i="1" dirty="0" smtClean="0">
                            <a:solidFill>
                              <a:srgbClr val="336600"/>
                            </a:solidFill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en-US" altLang="he-IL" b="0" i="1" dirty="0" smtClean="0">
                        <a:solidFill>
                          <a:srgbClr val="336600"/>
                        </a:solidFill>
                        <a:latin typeface="Cambria Math"/>
                      </a:rPr>
                      <m:t>+</m:t>
                    </m:r>
                    <m:r>
                      <a:rPr lang="en-US" altLang="he-IL" b="0" i="1" dirty="0" smtClean="0">
                        <a:solidFill>
                          <a:srgbClr val="336600"/>
                        </a:solidFill>
                        <a:latin typeface="Cambria Math"/>
                      </a:rPr>
                      <m:t>𝜌</m:t>
                    </m:r>
                    <m:sSup>
                      <m:sSupPr>
                        <m:ctrlPr>
                          <a:rPr lang="en-US" altLang="he-IL" b="0" i="1" dirty="0" smtClean="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he-IL" b="0" i="1" dirty="0" smtClean="0">
                                <a:solidFill>
                                  <a:srgbClr val="33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he-IL" b="0" i="1" dirty="0" smtClean="0">
                                    <a:solidFill>
                                      <a:srgbClr val="33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b="0" i="1" dirty="0" smtClean="0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he-IL" b="0" i="1" dirty="0" smtClean="0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he-IL" b="0" i="1" dirty="0" smtClean="0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he-IL" b="0" i="1" dirty="0" smtClean="0">
                                    <a:solidFill>
                                      <a:srgbClr val="33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he-IL" b="0" i="1" dirty="0" smtClean="0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he-IL" b="0" i="1" dirty="0" smtClean="0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he-IL" b="0" i="1" dirty="0" smtClean="0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he-IL" b="0" i="1" dirty="0" smtClean="0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he-IL" b="0" i="1" dirty="0" smtClean="0">
                            <a:solidFill>
                              <a:srgbClr val="3366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altLang="he-IL" i="1" dirty="0">
                        <a:solidFill>
                          <a:srgbClr val="3366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he-IL" i="1" dirty="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i="1" dirty="0">
                            <a:solidFill>
                              <a:srgbClr val="3366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he-IL" i="1" dirty="0">
                            <a:solidFill>
                              <a:srgbClr val="336600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he-IL" i="1" dirty="0">
                        <a:solidFill>
                          <a:srgbClr val="336600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he-IL" i="1" dirty="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i="1" dirty="0">
                            <a:solidFill>
                              <a:srgbClr val="33660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altLang="he-IL" i="1" dirty="0">
                            <a:solidFill>
                              <a:srgbClr val="3366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he-IL" i="1" dirty="0">
                            <a:solidFill>
                              <a:srgbClr val="3366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he-IL" i="1" dirty="0">
                            <a:solidFill>
                              <a:srgbClr val="336600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he-IL" i="1" dirty="0">
                        <a:solidFill>
                          <a:srgbClr val="3366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altLang="he-IL" dirty="0"/>
              </a:p>
              <a:p>
                <a:pPr marL="0" indent="0">
                  <a:buNone/>
                </a:pPr>
                <a:r>
                  <a:rPr lang="en-US" dirty="0" smtClean="0"/>
                  <a:t>   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he-IL" i="1" dirty="0" smtClean="0">
                        <a:solidFill>
                          <a:srgbClr val="336600"/>
                        </a:solidFill>
                        <a:latin typeface="Cambria Math"/>
                      </a:rPr>
                      <m:t>ρ</m:t>
                    </m:r>
                  </m:oMath>
                </a14:m>
                <a:r>
                  <a:rPr lang="en-US" dirty="0"/>
                  <a:t> is the learning rate given by: 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altLang="he-IL" dirty="0">
                    <a:solidFill>
                      <a:srgbClr val="333333"/>
                    </a:solidFill>
                    <a:latin typeface="sans-serif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b="0" i="0" dirty="0" smtClean="0">
                        <a:solidFill>
                          <a:srgbClr val="333333"/>
                        </a:solidFill>
                        <a:latin typeface="Cambria Math"/>
                      </a:rPr>
                      <m:t>     </m:t>
                    </m:r>
                    <m:r>
                      <a:rPr lang="en-US" altLang="he-IL" i="1" dirty="0" smtClean="0">
                        <a:solidFill>
                          <a:srgbClr val="336600"/>
                        </a:solidFill>
                        <a:latin typeface="Cambria Math"/>
                      </a:rPr>
                      <m:t>𝜌</m:t>
                    </m:r>
                  </m:oMath>
                </a14:m>
                <a:r>
                  <a:rPr lang="en-US" altLang="he-IL" i="1" dirty="0" smtClean="0">
                    <a:solidFill>
                      <a:srgbClr val="336600"/>
                    </a:solidFill>
                    <a:latin typeface="sans-serif"/>
                  </a:rPr>
                  <a:t> </a:t>
                </a:r>
                <a:r>
                  <a:rPr lang="en-US" altLang="he-IL" i="1" dirty="0">
                    <a:solidFill>
                      <a:srgbClr val="336600"/>
                    </a:solidFill>
                    <a:latin typeface="sans-serif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he-IL" b="0" i="1" smtClean="0">
                        <a:solidFill>
                          <a:srgbClr val="336600"/>
                        </a:solidFill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he-IL" i="1" dirty="0" smtClean="0">
                    <a:solidFill>
                      <a:srgbClr val="336600"/>
                    </a:solidFill>
                    <a:latin typeface="sans-serif"/>
                  </a:rPr>
                  <a:t>G(</a:t>
                </a:r>
                <a:r>
                  <a:rPr lang="en-US" altLang="he-IL" i="1" dirty="0" err="1" smtClean="0">
                    <a:solidFill>
                      <a:srgbClr val="336600"/>
                    </a:solidFill>
                    <a:latin typeface="sans-serif"/>
                  </a:rPr>
                  <a:t>x</a:t>
                </a:r>
                <a:r>
                  <a:rPr lang="en-US" altLang="he-IL" i="1" baseline="-25000" dirty="0" err="1" smtClean="0">
                    <a:solidFill>
                      <a:srgbClr val="336600"/>
                    </a:solidFill>
                    <a:latin typeface="sans-serif"/>
                  </a:rPr>
                  <a:t>t</a:t>
                </a:r>
                <a:r>
                  <a:rPr lang="en-US" altLang="he-IL" i="1" baseline="-25000" dirty="0" smtClean="0">
                    <a:solidFill>
                      <a:srgbClr val="336600"/>
                    </a:solidFill>
                    <a:latin typeface="sans-serif"/>
                  </a:rPr>
                  <a:t> </a:t>
                </a:r>
                <a:r>
                  <a:rPr lang="en-US" altLang="he-IL" i="1" dirty="0" smtClean="0">
                    <a:solidFill>
                      <a:srgbClr val="336600"/>
                    </a:solidFill>
                    <a:latin typeface="sans-serif"/>
                  </a:rPr>
                  <a:t>| </a:t>
                </a:r>
                <a14:m>
                  <m:oMath xmlns:m="http://schemas.openxmlformats.org/officeDocument/2006/math">
                    <m:r>
                      <a:rPr lang="en-US" altLang="he-IL" b="0" i="1" dirty="0" smtClean="0">
                        <a:solidFill>
                          <a:srgbClr val="3366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baseline="-25000">
                        <a:solidFill>
                          <a:srgbClr val="3366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he-IL" i="1" dirty="0" smtClean="0">
                    <a:solidFill>
                      <a:srgbClr val="336600"/>
                    </a:solidFill>
                    <a:latin typeface="sans-serif"/>
                  </a:rPr>
                  <a:t>,σ</a:t>
                </a:r>
                <a:r>
                  <a:rPr lang="en-US" baseline="-25000" dirty="0">
                    <a:solidFill>
                      <a:srgbClr val="33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baseline="-25000">
                        <a:solidFill>
                          <a:srgbClr val="3366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he-IL" i="1" dirty="0">
                    <a:solidFill>
                      <a:srgbClr val="336600"/>
                    </a:solidFill>
                    <a:latin typeface="sans-serif"/>
                  </a:rPr>
                  <a:t>)</a:t>
                </a:r>
              </a:p>
              <a:p>
                <a:r>
                  <a:rPr lang="en-US" dirty="0" smtClean="0"/>
                  <a:t>Unmatched: remains the same</a:t>
                </a:r>
                <a:endParaRPr lang="en-US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39" t="-204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34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UnMatched: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∀</m:t>
                    </m:r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0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287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least probable distribution, say </a:t>
                </a:r>
                <a:r>
                  <a:rPr lang="en-US" dirty="0" err="1" smtClean="0">
                    <a:solidFill>
                      <a:srgbClr val="336600"/>
                    </a:solidFill>
                  </a:rPr>
                  <a:t>G</a:t>
                </a:r>
                <a:r>
                  <a:rPr lang="en-US" baseline="-25000" dirty="0" err="1" smtClean="0">
                    <a:solidFill>
                      <a:srgbClr val="336600"/>
                    </a:solidFill>
                  </a:rPr>
                  <a:t>j</a:t>
                </a:r>
                <a:r>
                  <a:rPr lang="en-US" baseline="-25000" dirty="0" smtClean="0">
                    <a:solidFill>
                      <a:srgbClr val="336600"/>
                    </a:solidFill>
                  </a:rPr>
                  <a:t>,</a:t>
                </a:r>
                <a:r>
                  <a:rPr lang="en-US" dirty="0" smtClean="0"/>
                  <a:t> is replaced with:</a:t>
                </a:r>
              </a:p>
              <a:p>
                <a:pPr lvl="1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336600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336600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rgbClr val="3366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336600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3366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3366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336600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:r>
                  <a:rPr lang="en-US" dirty="0"/>
                  <a:t> </a:t>
                </a:r>
                <a:r>
                  <a:rPr lang="en-US" dirty="0" smtClean="0"/>
                  <a:t>Set</a:t>
                </a:r>
                <a:r>
                  <a:rPr lang="en-US" altLang="he-IL" b="0" i="1" dirty="0" smtClean="0">
                    <a:solidFill>
                      <a:srgbClr val="333333"/>
                    </a:solidFill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he-IL" i="1">
                        <a:solidFill>
                          <a:srgbClr val="333333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he-IL" i="1" smtClean="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he-IL" i="1">
                            <a:solidFill>
                              <a:srgbClr val="33660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altLang="he-IL" i="1">
                            <a:solidFill>
                              <a:srgbClr val="336600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he-IL" b="0" i="1" dirty="0" smtClean="0">
                    <a:solidFill>
                      <a:srgbClr val="333333"/>
                    </a:solidFill>
                    <a:latin typeface="Cambria Math"/>
                  </a:rPr>
                  <a:t> </a:t>
                </a:r>
                <a:r>
                  <a:rPr lang="en-US" dirty="0" smtClean="0"/>
                  <a:t>high</a:t>
                </a:r>
                <a:endParaRPr lang="en-US" altLang="he-IL" b="0" i="1" dirty="0" smtClean="0">
                  <a:solidFill>
                    <a:srgbClr val="333333"/>
                  </a:solidFill>
                  <a:latin typeface="Cambria Math"/>
                </a:endParaRP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4191000" y="3268980"/>
            <a:ext cx="1981199" cy="762000"/>
            <a:chOff x="6019800" y="2499360"/>
            <a:chExt cx="1981199" cy="762000"/>
          </a:xfrm>
        </p:grpSpPr>
        <p:sp>
          <p:nvSpPr>
            <p:cNvPr id="4" name="Oval 3"/>
            <p:cNvSpPr/>
            <p:nvPr/>
          </p:nvSpPr>
          <p:spPr>
            <a:xfrm>
              <a:off x="6019800" y="2499360"/>
              <a:ext cx="1905000" cy="7620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400800" y="2617942"/>
              <a:ext cx="1600199" cy="38151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 smtClean="0"/>
                <a:t>Why?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392429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Change Detection</a:t>
            </a:r>
            <a:endParaRPr lang="he-IL" altLang="he-IL" smtClean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dirty="0" smtClean="0"/>
              <a:t>Motion detection - attention</a:t>
            </a:r>
          </a:p>
          <a:p>
            <a:r>
              <a:rPr lang="en-US" altLang="he-IL" dirty="0" smtClean="0">
                <a:hlinkClick r:id="rId6"/>
              </a:rPr>
              <a:t>Boring</a:t>
            </a:r>
            <a:endParaRPr lang="en-US" altLang="he-IL" dirty="0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3200">
                <a:solidFill>
                  <a:srgbClr val="003399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rgbClr val="003399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rgbClr val="003399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rgbClr val="003399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rgbClr val="003399"/>
                </a:solidFill>
                <a:latin typeface="Tahoma" pitchFamily="34" charset="0"/>
              </a:defRPr>
            </a:lvl5pPr>
            <a:lvl6pPr>
              <a:defRPr kumimoji="1" sz="2000">
                <a:solidFill>
                  <a:srgbClr val="003399"/>
                </a:solidFill>
                <a:latin typeface="Tahoma" pitchFamily="34" charset="0"/>
              </a:defRPr>
            </a:lvl6pPr>
            <a:lvl7pPr>
              <a:defRPr kumimoji="1" sz="2000">
                <a:solidFill>
                  <a:srgbClr val="003399"/>
                </a:solidFill>
                <a:latin typeface="Tahoma" pitchFamily="34" charset="0"/>
              </a:defRPr>
            </a:lvl7pPr>
            <a:lvl8pPr>
              <a:defRPr kumimoji="1" sz="2000">
                <a:solidFill>
                  <a:srgbClr val="003399"/>
                </a:solidFill>
                <a:latin typeface="Tahoma" pitchFamily="34" charset="0"/>
              </a:defRPr>
            </a:lvl8pPr>
            <a:lvl9pPr>
              <a:defRPr kumimoji="1" sz="2000">
                <a:solidFill>
                  <a:srgbClr val="003399"/>
                </a:solidFill>
                <a:latin typeface="Tahoma" pitchFamily="34" charset="0"/>
              </a:defRPr>
            </a:lvl9pPr>
          </a:lstStyle>
          <a:p>
            <a:fld id="{5A3750B8-633A-48C1-B1AD-4226AF817130}" type="slidenum">
              <a:rPr kumimoji="0" lang="he-IL" altLang="en-US" sz="1600" smtClean="0">
                <a:solidFill>
                  <a:srgbClr val="990099"/>
                </a:solidFill>
                <a:latin typeface="Arial" pitchFamily="34" charset="0"/>
                <a:cs typeface="Arial" pitchFamily="34" charset="0"/>
              </a:rPr>
              <a:pPr/>
              <a:t>3</a:t>
            </a:fld>
            <a:endParaRPr kumimoji="0" lang="en-US" altLang="en-US" sz="1600" smtClean="0">
              <a:solidFill>
                <a:srgbClr val="990099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am3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99" y="2438400"/>
            <a:ext cx="3103563" cy="248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demo2.m1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" y="4648200"/>
            <a:ext cx="487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7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Update weights of all Gaussians:</a:t>
                </a:r>
              </a:p>
              <a:p>
                <a:pPr lvl="1"/>
                <a:r>
                  <a:rPr lang="en-US" altLang="he-IL" dirty="0" err="1" smtClean="0">
                    <a:solidFill>
                      <a:srgbClr val="336600"/>
                    </a:solidFill>
                    <a:latin typeface="Arial" pitchFamily="34" charset="0"/>
                  </a:rPr>
                  <a:t>w</a:t>
                </a:r>
                <a:r>
                  <a:rPr lang="en-US" altLang="he-IL" baseline="-25000" dirty="0" err="1" smtClean="0">
                    <a:solidFill>
                      <a:srgbClr val="336600"/>
                    </a:solidFill>
                    <a:latin typeface="Arial" pitchFamily="34" charset="0"/>
                  </a:rPr>
                  <a:t>j,t</a:t>
                </a:r>
                <a:r>
                  <a:rPr lang="en-US" altLang="he-IL" dirty="0" smtClean="0">
                    <a:solidFill>
                      <a:srgbClr val="336600"/>
                    </a:solidFill>
                    <a:latin typeface="Arial" pitchFamily="34" charset="0"/>
                  </a:rPr>
                  <a:t> </a:t>
                </a:r>
                <a:r>
                  <a:rPr lang="en-US" altLang="he-IL" dirty="0">
                    <a:solidFill>
                      <a:srgbClr val="336600"/>
                    </a:solidFill>
                    <a:latin typeface="Arial" pitchFamily="34" charset="0"/>
                  </a:rPr>
                  <a:t>= (</a:t>
                </a:r>
                <a14:m>
                  <m:oMath xmlns:m="http://schemas.openxmlformats.org/officeDocument/2006/math">
                    <m:r>
                      <a:rPr lang="en-US" altLang="he-IL" i="1">
                        <a:solidFill>
                          <a:srgbClr val="336600"/>
                        </a:solidFill>
                        <a:latin typeface="Cambria Math"/>
                      </a:rPr>
                      <m:t>1</m:t>
                    </m:r>
                    <m:r>
                      <a:rPr lang="en-US" altLang="he-IL" i="1">
                        <a:solidFill>
                          <a:srgbClr val="336600"/>
                        </a:solidFill>
                        <a:latin typeface="Cambria Math"/>
                      </a:rPr>
                      <m:t>−</m:t>
                    </m:r>
                    <m:r>
                      <a:rPr lang="en-US" altLang="he-IL" i="1">
                        <a:solidFill>
                          <a:srgbClr val="336600"/>
                        </a:solidFill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he-IL" dirty="0">
                    <a:solidFill>
                      <a:srgbClr val="336600"/>
                    </a:solidFill>
                    <a:latin typeface="Arial" pitchFamily="34" charset="0"/>
                  </a:rPr>
                  <a:t>)</a:t>
                </a:r>
                <a:r>
                  <a:rPr lang="en-US" altLang="he-IL" dirty="0" smtClean="0">
                    <a:solidFill>
                      <a:srgbClr val="336600"/>
                    </a:solidFill>
                    <a:latin typeface="Arial" pitchFamily="34" charset="0"/>
                  </a:rPr>
                  <a:t>w</a:t>
                </a:r>
                <a:r>
                  <a:rPr lang="en-US" altLang="he-IL" baseline="-25000" dirty="0" smtClean="0">
                    <a:solidFill>
                      <a:srgbClr val="336600"/>
                    </a:solidFill>
                    <a:latin typeface="Arial" pitchFamily="34" charset="0"/>
                  </a:rPr>
                  <a:t>j,t-1</a:t>
                </a:r>
                <a:r>
                  <a:rPr lang="en-US" altLang="he-IL" dirty="0" smtClean="0">
                    <a:solidFill>
                      <a:srgbClr val="336600"/>
                    </a:solidFill>
                    <a:latin typeface="Arial" pitchFamily="34" charset="0"/>
                  </a:rPr>
                  <a:t> </a:t>
                </a:r>
                <a:r>
                  <a:rPr lang="en-US" altLang="he-IL" dirty="0">
                    <a:solidFill>
                      <a:srgbClr val="336600"/>
                    </a:solidFill>
                    <a:latin typeface="Arial" pitchFamily="34" charset="0"/>
                  </a:rPr>
                  <a:t>+ </a:t>
                </a:r>
                <a14:m>
                  <m:oMath xmlns:m="http://schemas.openxmlformats.org/officeDocument/2006/math">
                    <m:r>
                      <a:rPr lang="en-US" altLang="he-IL" i="1">
                        <a:solidFill>
                          <a:srgbClr val="336600"/>
                        </a:solidFill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he-IL" dirty="0">
                    <a:solidFill>
                      <a:srgbClr val="336600"/>
                    </a:solidFill>
                    <a:latin typeface="Arial" pitchFamily="34" charset="0"/>
                  </a:rPr>
                  <a:t>(</a:t>
                </a:r>
                <a:r>
                  <a:rPr lang="en-US" altLang="he-IL" dirty="0" smtClean="0">
                    <a:solidFill>
                      <a:srgbClr val="336600"/>
                    </a:solidFill>
                    <a:latin typeface="Arial" pitchFamily="34" charset="0"/>
                  </a:rPr>
                  <a:t>M</a:t>
                </a:r>
                <a:r>
                  <a:rPr lang="en-US" altLang="he-IL" baseline="-25000" dirty="0" smtClean="0">
                    <a:solidFill>
                      <a:srgbClr val="336600"/>
                    </a:solidFill>
                    <a:latin typeface="Arial" pitchFamily="34" charset="0"/>
                  </a:rPr>
                  <a:t>j,t-1</a:t>
                </a:r>
                <a:r>
                  <a:rPr lang="en-US" altLang="he-IL" dirty="0" smtClean="0">
                    <a:solidFill>
                      <a:srgbClr val="336600"/>
                    </a:solidFill>
                    <a:latin typeface="Arial" pitchFamily="34" charset="0"/>
                  </a:rPr>
                  <a:t>)</a:t>
                </a:r>
                <a:endParaRPr lang="en-US" altLang="he-IL" dirty="0">
                  <a:solidFill>
                    <a:srgbClr val="336600"/>
                  </a:solidFill>
                  <a:latin typeface="Arial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he-IL" i="1">
                        <a:solidFill>
                          <a:srgbClr val="336600"/>
                        </a:solidFill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he-IL" dirty="0">
                    <a:solidFill>
                      <a:srgbClr val="333333"/>
                    </a:solidFill>
                    <a:latin typeface="Arial" pitchFamily="34" charset="0"/>
                  </a:rPr>
                  <a:t> </a:t>
                </a:r>
                <a:r>
                  <a:rPr lang="en-US" altLang="he-IL" sz="3200" dirty="0"/>
                  <a:t>is a learning rate parameter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Renormalize the weights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altLang="he-IL" i="1" dirty="0">
                            <a:solidFill>
                              <a:srgbClr val="336600"/>
                            </a:solidFill>
                            <a:latin typeface="Arial" pitchFamily="34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altLang="he-IL" b="0" i="1" baseline="-25000" dirty="0" smtClean="0">
                            <a:solidFill>
                              <a:srgbClr val="336600"/>
                            </a:solidFill>
                            <a:latin typeface="Arial" pitchFamily="34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he-IL" i="1" baseline="-25000" dirty="0">
                            <a:solidFill>
                              <a:srgbClr val="336600"/>
                            </a:solidFill>
                            <a:latin typeface="Arial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he-IL" i="1" baseline="-25000" dirty="0">
                            <a:solidFill>
                              <a:srgbClr val="336600"/>
                            </a:solidFill>
                            <a:latin typeface="Arial" pitchFamily="34" charset="0"/>
                          </a:rPr>
                          <m:t>t</m:t>
                        </m:r>
                      </m:e>
                    </m:nary>
                    <m:r>
                      <a:rPr lang="en-US" b="0" i="1" smtClean="0">
                        <a:solidFill>
                          <a:srgbClr val="336600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33660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i="1" dirty="0">
                  <a:solidFill>
                    <a:srgbClr val="336600"/>
                  </a:solidFill>
                </a:endParaRP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9" t="-189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3962400" y="4971365"/>
            <a:ext cx="2286000" cy="98116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 </a:t>
            </a:r>
            <a:r>
              <a:rPr lang="en-US" dirty="0" smtClean="0"/>
              <a:t>Weights</a:t>
            </a: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4076700" y="5046448"/>
            <a:ext cx="205739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When does </a:t>
            </a:r>
            <a:r>
              <a:rPr lang="en-US" altLang="he-IL" dirty="0" err="1" smtClean="0">
                <a:solidFill>
                  <a:srgbClr val="336600"/>
                </a:solidFill>
                <a:latin typeface="Arial" pitchFamily="34" charset="0"/>
              </a:rPr>
              <a:t>w</a:t>
            </a:r>
            <a:r>
              <a:rPr lang="en-US" altLang="he-IL" baseline="-25000" dirty="0" err="1" smtClean="0">
                <a:solidFill>
                  <a:srgbClr val="336600"/>
                </a:solidFill>
                <a:latin typeface="Arial" pitchFamily="34" charset="0"/>
              </a:rPr>
              <a:t>j,t</a:t>
            </a:r>
            <a:r>
              <a:rPr lang="en-US" altLang="he-IL" baseline="-25000" dirty="0" smtClean="0">
                <a:solidFill>
                  <a:srgbClr val="336600"/>
                </a:solidFill>
                <a:latin typeface="Arial" pitchFamily="34" charset="0"/>
              </a:rPr>
              <a:t> </a:t>
            </a:r>
            <a:r>
              <a:rPr lang="en-US" altLang="he-IL" dirty="0" smtClean="0">
                <a:latin typeface="Arial" pitchFamily="34" charset="0"/>
              </a:rPr>
              <a:t>increase</a:t>
            </a:r>
            <a:r>
              <a:rPr lang="en-US" dirty="0" smtClean="0"/>
              <a:t> 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1900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a new object become part of the background?</a:t>
            </a:r>
          </a:p>
          <a:p>
            <a:r>
              <a:rPr lang="en-US" dirty="0" smtClean="0"/>
              <a:t>How it will affect the previously learned background?</a:t>
            </a:r>
          </a:p>
        </p:txBody>
      </p:sp>
    </p:spTree>
    <p:extLst>
      <p:ext uri="{BB962C8B-B14F-4D97-AF65-F5344CB8AC3E}">
        <p14:creationId xmlns:p14="http://schemas.microsoft.com/office/powerpoint/2010/main" val="172349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Choose </a:t>
                </a:r>
                <a:r>
                  <a:rPr lang="en-US" dirty="0" smtClean="0">
                    <a:solidFill>
                      <a:srgbClr val="336600"/>
                    </a:solidFill>
                  </a:rPr>
                  <a:t>B</a:t>
                </a:r>
                <a:r>
                  <a:rPr lang="en-US" dirty="0" smtClean="0"/>
                  <a:t> (out of </a:t>
                </a:r>
                <a:r>
                  <a:rPr lang="en-US" dirty="0" smtClean="0">
                    <a:solidFill>
                      <a:srgbClr val="336600"/>
                    </a:solidFill>
                  </a:rPr>
                  <a:t>K</a:t>
                </a:r>
                <a:r>
                  <a:rPr lang="en-US" dirty="0" smtClean="0"/>
                  <a:t>) Gaussians most supported by the data with low variance: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  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/>
                      </a:rPr>
                      <m:t>𝐵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𝑏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6600"/>
                                    </a:solidFill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6600"/>
                                    </a:solidFill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&gt;</m:t>
                            </m:r>
                            <m: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</m:nary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Gaussians are ordered by: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336600"/>
                            </a:solidFill>
                            <a:latin typeface="Cambria Math"/>
                          </a:rPr>
                          <m:t>𝑤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he-IL" dirty="0">
                            <a:solidFill>
                              <a:srgbClr val="336600"/>
                            </a:solidFill>
                            <a:latin typeface="sans-serif"/>
                          </a:rPr>
                          <m:t>σ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>
                    <a:solidFill>
                      <a:srgbClr val="336600"/>
                    </a:solidFill>
                  </a:rPr>
                  <a:t>w</a:t>
                </a:r>
                <a:r>
                  <a:rPr lang="en-US" dirty="0" smtClean="0"/>
                  <a:t> – weight,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he-IL" dirty="0">
                        <a:solidFill>
                          <a:srgbClr val="336600"/>
                        </a:solidFill>
                        <a:latin typeface="sans-serif"/>
                      </a:rPr>
                      <m:t>σ</m:t>
                    </m:r>
                  </m:oMath>
                </a14:m>
                <a:r>
                  <a:rPr lang="en-US" dirty="0" smtClean="0"/>
                  <a:t> – Gaussian width</a:t>
                </a:r>
              </a:p>
              <a:p>
                <a:pPr lvl="1"/>
                <a:r>
                  <a:rPr lang="en-US" dirty="0" smtClean="0">
                    <a:solidFill>
                      <a:srgbClr val="336600"/>
                    </a:solidFill>
                  </a:rPr>
                  <a:t>high: </a:t>
                </a:r>
                <a:r>
                  <a:rPr lang="en-US" dirty="0"/>
                  <a:t>more evidence &amp; low variance</a:t>
                </a:r>
              </a:p>
              <a:p>
                <a:r>
                  <a:rPr lang="en-US" dirty="0" smtClean="0">
                    <a:solidFill>
                      <a:srgbClr val="336600"/>
                    </a:solidFill>
                  </a:rPr>
                  <a:t>T</a:t>
                </a:r>
                <a:r>
                  <a:rPr lang="en-US" dirty="0" smtClean="0"/>
                  <a:t> is the minimum portion of the data that should be account for the background</a:t>
                </a:r>
              </a:p>
              <a:p>
                <a:pPr lvl="1"/>
                <a:r>
                  <a:rPr lang="en-US" dirty="0" smtClean="0"/>
                  <a:t>Low </a:t>
                </a:r>
                <a:r>
                  <a:rPr lang="en-US" dirty="0" smtClean="0">
                    <a:solidFill>
                      <a:srgbClr val="336600"/>
                    </a:solidFill>
                  </a:rPr>
                  <a:t>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en-US" dirty="0" smtClean="0"/>
                  <a:t> unimodal</a:t>
                </a:r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90" t="-408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Background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963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Classification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Recall: </a:t>
                </a:r>
                <a:r>
                  <a:rPr lang="en-US" sz="1600" dirty="0">
                    <a:solidFill>
                      <a:srgbClr val="336600"/>
                    </a:solidFill>
                  </a:rPr>
                  <a:t>M(</a:t>
                </a:r>
                <a:r>
                  <a:rPr lang="en-US" sz="1600" dirty="0" err="1">
                    <a:solidFill>
                      <a:srgbClr val="336600"/>
                    </a:solidFill>
                  </a:rPr>
                  <a:t>x</a:t>
                </a:r>
                <a:r>
                  <a:rPr lang="en-US" sz="1600" baseline="-25000" dirty="0" err="1">
                    <a:solidFill>
                      <a:srgbClr val="336600"/>
                    </a:solidFill>
                  </a:rPr>
                  <a:t>t</a:t>
                </a:r>
                <a:r>
                  <a:rPr lang="en-US" sz="1600" dirty="0" err="1">
                    <a:solidFill>
                      <a:srgbClr val="336600"/>
                    </a:solidFill>
                  </a:rPr>
                  <a:t>,G</a:t>
                </a:r>
                <a:r>
                  <a:rPr lang="en-US" sz="1600" baseline="-25000" dirty="0" err="1">
                    <a:solidFill>
                      <a:srgbClr val="336600"/>
                    </a:solidFill>
                  </a:rPr>
                  <a:t>i</a:t>
                </a:r>
                <a:r>
                  <a:rPr lang="en-US" sz="1600" dirty="0">
                    <a:solidFill>
                      <a:srgbClr val="336600"/>
                    </a:solidFill>
                  </a:rPr>
                  <a:t>)=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600" i="1">
                            <a:solidFill>
                              <a:srgbClr val="33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600" i="1">
                                <a:solidFill>
                                  <a:srgbClr val="33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sz="1600" i="1">
                                    <a:solidFill>
                                      <a:srgbClr val="33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6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16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         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33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33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|&lt;</m:t>
                                </m:r>
                                <m:r>
                                  <a:rPr lang="en-US" sz="16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16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16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33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solidFill>
                                          <a:srgbClr val="336600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6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  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1600" dirty="0">
                                    <a:solidFill>
                                      <a:srgbClr val="336600"/>
                                    </a:solidFill>
                                  </a:rPr>
                                  <m:t> </m:t>
                                </m:r>
                              </m:e>
                            </m:eqArr>
                          </m:e>
                          <m:e>
                            <m:r>
                              <a:rPr lang="en-US" sz="1600" i="1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0</m:t>
                            </m:r>
                            <m:r>
                              <a:rPr lang="en-US" sz="1600" i="1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           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33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  <m:r>
                                  <a:rPr lang="en-US" sz="16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rgbClr val="33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|≥</m:t>
                            </m:r>
                            <m:r>
                              <a:rPr lang="en-US" sz="1600" i="1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en-US" sz="1600" i="1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.</m:t>
                            </m:r>
                            <m:r>
                              <a:rPr lang="en-US" sz="1600" i="1">
                                <a:solidFill>
                                  <a:srgbClr val="336600"/>
                                </a:solidFill>
                                <a:latin typeface="Cambria Math"/>
                              </a:rPr>
                              <m:t>5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33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solidFill>
                                      <a:srgbClr val="336600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he-IL" dirty="0"/>
              </a:p>
              <a:p>
                <a:endParaRPr lang="en-US" dirty="0" smtClean="0"/>
              </a:p>
              <a:p>
                <a:r>
                  <a:rPr lang="en-US" dirty="0"/>
                  <a:t>Given </a:t>
                </a:r>
                <a:r>
                  <a:rPr lang="en-US" i="1" dirty="0" smtClean="0">
                    <a:solidFill>
                      <a:srgbClr val="006600"/>
                    </a:solidFill>
                  </a:rPr>
                  <a:t>B, </a:t>
                </a:r>
                <a:r>
                  <a:rPr lang="en-US" dirty="0" err="1" smtClean="0">
                    <a:solidFill>
                      <a:srgbClr val="336600"/>
                    </a:solidFill>
                  </a:rPr>
                  <a:t>x</a:t>
                </a:r>
                <a:r>
                  <a:rPr lang="en-US" baseline="-25000" dirty="0" err="1" smtClean="0">
                    <a:solidFill>
                      <a:srgbClr val="336600"/>
                    </a:solidFill>
                  </a:rPr>
                  <a:t>t</a:t>
                </a:r>
                <a:r>
                  <a:rPr lang="en-US" dirty="0" smtClean="0">
                    <a:solidFill>
                      <a:srgbClr val="336600"/>
                    </a:solidFill>
                  </a:rPr>
                  <a:t> </a:t>
                </a:r>
                <a:r>
                  <a:rPr lang="en-US" dirty="0" smtClean="0"/>
                  <a:t>is </a:t>
                </a:r>
                <a:r>
                  <a:rPr lang="en-US" dirty="0"/>
                  <a:t>foreground :</a:t>
                </a:r>
                <a:endParaRPr lang="en-US" dirty="0" smtClean="0"/>
              </a:p>
              <a:p>
                <a:pPr lvl="1"/>
                <a:r>
                  <a:rPr lang="en-US" dirty="0" smtClean="0">
                    <a:solidFill>
                      <a:srgbClr val="336600"/>
                    </a:solidFill>
                  </a:rPr>
                  <a:t>M(</a:t>
                </a:r>
                <a:r>
                  <a:rPr lang="en-US" dirty="0" err="1" smtClean="0">
                    <a:solidFill>
                      <a:srgbClr val="336600"/>
                    </a:solidFill>
                  </a:rPr>
                  <a:t>x</a:t>
                </a:r>
                <a:r>
                  <a:rPr lang="en-US" baseline="-25000" dirty="0" err="1" smtClean="0">
                    <a:solidFill>
                      <a:srgbClr val="336600"/>
                    </a:solidFill>
                  </a:rPr>
                  <a:t>t</a:t>
                </a:r>
                <a:r>
                  <a:rPr lang="en-US" dirty="0" err="1" smtClean="0">
                    <a:solidFill>
                      <a:srgbClr val="336600"/>
                    </a:solidFill>
                  </a:rPr>
                  <a:t>,G</a:t>
                </a:r>
                <a:r>
                  <a:rPr lang="en-US" baseline="-25000" dirty="0" err="1" smtClean="0">
                    <a:solidFill>
                      <a:srgbClr val="336600"/>
                    </a:solidFill>
                  </a:rPr>
                  <a:t>i</a:t>
                </a:r>
                <a:r>
                  <a:rPr lang="en-US" dirty="0" smtClean="0">
                    <a:solidFill>
                      <a:srgbClr val="336600"/>
                    </a:solidFill>
                  </a:rPr>
                  <a:t>)=0 </a:t>
                </a:r>
                <a:r>
                  <a:rPr lang="en-US" dirty="0" smtClean="0"/>
                  <a:t>for all the Gaussians in </a:t>
                </a:r>
                <a:r>
                  <a:rPr lang="en-US" dirty="0" smtClean="0">
                    <a:solidFill>
                      <a:srgbClr val="006600"/>
                    </a:solidFill>
                  </a:rPr>
                  <a:t>B</a:t>
                </a:r>
              </a:p>
              <a:p>
                <a:r>
                  <a:rPr lang="en-US" dirty="0"/>
                  <a:t>Given </a:t>
                </a:r>
                <a:r>
                  <a:rPr lang="en-US" i="1" dirty="0">
                    <a:solidFill>
                      <a:srgbClr val="006600"/>
                    </a:solidFill>
                  </a:rPr>
                  <a:t>B, </a:t>
                </a:r>
                <a:r>
                  <a:rPr lang="en-US" dirty="0" err="1">
                    <a:solidFill>
                      <a:srgbClr val="336600"/>
                    </a:solidFill>
                  </a:rPr>
                  <a:t>x</a:t>
                </a:r>
                <a:r>
                  <a:rPr lang="en-US" baseline="-25000" dirty="0" err="1">
                    <a:solidFill>
                      <a:srgbClr val="336600"/>
                    </a:solidFill>
                  </a:rPr>
                  <a:t>t</a:t>
                </a:r>
                <a:r>
                  <a:rPr lang="en-US" dirty="0">
                    <a:solidFill>
                      <a:srgbClr val="336600"/>
                    </a:solidFill>
                  </a:rPr>
                  <a:t> </a:t>
                </a:r>
                <a:r>
                  <a:rPr lang="en-US" dirty="0"/>
                  <a:t>is </a:t>
                </a:r>
                <a:r>
                  <a:rPr lang="en-US" dirty="0" smtClean="0"/>
                  <a:t>background</a:t>
                </a:r>
              </a:p>
              <a:p>
                <a:pPr lvl="1"/>
                <a:r>
                  <a:rPr lang="en-US" dirty="0" smtClean="0"/>
                  <a:t>If </a:t>
                </a:r>
                <a:r>
                  <a:rPr lang="en-US" dirty="0" err="1">
                    <a:solidFill>
                      <a:srgbClr val="336600"/>
                    </a:solidFill>
                  </a:rPr>
                  <a:t>x</a:t>
                </a:r>
                <a:r>
                  <a:rPr lang="en-US" baseline="-25000" dirty="0" err="1">
                    <a:solidFill>
                      <a:srgbClr val="336600"/>
                    </a:solidFill>
                  </a:rPr>
                  <a:t>t</a:t>
                </a:r>
                <a:r>
                  <a:rPr lang="en-US" baseline="-25000" dirty="0">
                    <a:solidFill>
                      <a:srgbClr val="336600"/>
                    </a:solidFill>
                  </a:rPr>
                  <a:t> </a:t>
                </a:r>
                <a:r>
                  <a:rPr lang="en-US" baseline="-25000" dirty="0" smtClean="0">
                    <a:solidFill>
                      <a:srgbClr val="336600"/>
                    </a:solidFill>
                  </a:rPr>
                  <a:t> </a:t>
                </a:r>
                <a:r>
                  <a:rPr lang="en-US" dirty="0" smtClean="0"/>
                  <a:t>is not </a:t>
                </a:r>
                <a:r>
                  <a:rPr lang="en-US" smtClean="0"/>
                  <a:t>a foreground</a:t>
                </a:r>
                <a:endParaRPr lang="en-US" dirty="0"/>
              </a:p>
              <a:p>
                <a:endParaRPr lang="en-US" dirty="0" smtClean="0">
                  <a:solidFill>
                    <a:srgbClr val="006600"/>
                  </a:solidFill>
                </a:endParaRPr>
              </a:p>
              <a:p>
                <a:pPr lvl="1"/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50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 smtClean="0"/>
              <a:t>Tradeoff </a:t>
            </a:r>
            <a:r>
              <a:rPr lang="en-US" altLang="he-IL" dirty="0"/>
              <a:t>Discussion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he-IL" dirty="0"/>
              <a:t>Slow a</a:t>
            </a:r>
            <a:r>
              <a:rPr lang="en-US" altLang="he-IL" dirty="0" smtClean="0"/>
              <a:t>daptation:</a:t>
            </a:r>
          </a:p>
          <a:p>
            <a:pPr lvl="1"/>
            <a:r>
              <a:rPr lang="en-US" altLang="he-IL" dirty="0" smtClean="0"/>
              <a:t>Wide Gaussian</a:t>
            </a:r>
          </a:p>
          <a:p>
            <a:pPr lvl="1"/>
            <a:r>
              <a:rPr lang="en-US" altLang="he-IL" dirty="0" smtClean="0"/>
              <a:t>Inaccurate </a:t>
            </a:r>
            <a:r>
              <a:rPr lang="en-US" altLang="he-IL" dirty="0"/>
              <a:t>(too </a:t>
            </a:r>
            <a:r>
              <a:rPr lang="en-US" altLang="he-IL" dirty="0" smtClean="0"/>
              <a:t>wide)</a:t>
            </a:r>
          </a:p>
          <a:p>
            <a:pPr lvl="1"/>
            <a:r>
              <a:rPr lang="en-US" altLang="he-IL" dirty="0" smtClean="0"/>
              <a:t>Low </a:t>
            </a:r>
            <a:r>
              <a:rPr lang="en-US" altLang="he-IL" dirty="0"/>
              <a:t>detection sensitivity</a:t>
            </a:r>
          </a:p>
          <a:p>
            <a:r>
              <a:rPr lang="en-US" altLang="he-IL" dirty="0" smtClean="0"/>
              <a:t>Fast adaptation:</a:t>
            </a:r>
          </a:p>
          <a:p>
            <a:pPr lvl="1"/>
            <a:r>
              <a:rPr lang="en-US" altLang="he-IL" dirty="0" smtClean="0"/>
              <a:t>Adapt </a:t>
            </a:r>
            <a:r>
              <a:rPr lang="en-US" altLang="he-IL" dirty="0"/>
              <a:t>quickly to </a:t>
            </a:r>
            <a:r>
              <a:rPr lang="en-US" altLang="he-IL" dirty="0" smtClean="0"/>
              <a:t>targets</a:t>
            </a:r>
          </a:p>
          <a:p>
            <a:pPr lvl="1"/>
            <a:r>
              <a:rPr lang="en-US" altLang="he-IL" dirty="0" smtClean="0"/>
              <a:t>Background </a:t>
            </a:r>
            <a:r>
              <a:rPr lang="en-US" altLang="he-IL" dirty="0"/>
              <a:t>changes (e.g. branches) become false </a:t>
            </a:r>
            <a:r>
              <a:rPr lang="en-US" altLang="he-IL" dirty="0" smtClean="0"/>
              <a:t>positives</a:t>
            </a:r>
          </a:p>
          <a:p>
            <a:pPr lvl="1"/>
            <a:r>
              <a:rPr lang="en-US" altLang="he-IL" dirty="0" smtClean="0"/>
              <a:t>Hard </a:t>
            </a:r>
            <a:r>
              <a:rPr lang="en-US" altLang="he-IL" dirty="0"/>
              <a:t>to estimate parameters of the background model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endParaRPr lang="en-US" altLang="he-IL" sz="4000" dirty="0">
              <a:solidFill>
                <a:srgbClr val="333333"/>
              </a:solidFill>
              <a:latin typeface="Arial" pitchFamily="34" charset="0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endParaRPr lang="en-US" altLang="he-IL" sz="4000" dirty="0">
              <a:solidFill>
                <a:srgbClr val="333333"/>
              </a:solidFill>
              <a:latin typeface="Arial" pitchFamily="34" charset="0"/>
            </a:endParaRPr>
          </a:p>
          <a:p>
            <a:pPr marL="0" indent="0">
              <a:lnSpc>
                <a:spcPct val="95000"/>
              </a:lnSpc>
              <a:spcBef>
                <a:spcPct val="0"/>
              </a:spcBef>
              <a:buNone/>
            </a:pPr>
            <a:endParaRPr lang="en-US" altLang="he-IL" sz="4000" dirty="0">
              <a:solidFill>
                <a:srgbClr val="333333"/>
              </a:solidFill>
              <a:latin typeface="Arial" pitchFamily="34" charset="0"/>
            </a:endParaRPr>
          </a:p>
          <a:p>
            <a:endParaRPr lang="en-US" altLang="he-IL" dirty="0" smtClean="0"/>
          </a:p>
          <a:p>
            <a:pPr lvl="1"/>
            <a:endParaRPr lang="en-US" altLang="he-IL" dirty="0"/>
          </a:p>
          <a:p>
            <a:pPr lv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7985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GMM: Summary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>
                    <a:solidFill>
                      <a:srgbClr val="990099"/>
                    </a:solidFill>
                  </a:rPr>
                  <a:t>Goal: </a:t>
                </a:r>
                <a:r>
                  <a:rPr lang="en-US" dirty="0" smtClean="0"/>
                  <a:t>background subtraction from a static camera</a:t>
                </a:r>
              </a:p>
              <a:p>
                <a:r>
                  <a:rPr lang="en-US" dirty="0" smtClean="0">
                    <a:solidFill>
                      <a:srgbClr val="990099"/>
                    </a:solidFill>
                  </a:rPr>
                  <a:t>Challenges: </a:t>
                </a:r>
                <a:r>
                  <a:rPr lang="en-US" dirty="0" smtClean="0"/>
                  <a:t>a moving background, slow illumination change,  objects added to the background, …</a:t>
                </a:r>
              </a:p>
              <a:p>
                <a:r>
                  <a:rPr lang="en-US" dirty="0" smtClean="0">
                    <a:solidFill>
                      <a:srgbClr val="990099"/>
                    </a:solidFill>
                  </a:rPr>
                  <a:t>Main contribution:</a:t>
                </a:r>
              </a:p>
              <a:p>
                <a:pPr lvl="1"/>
                <a:r>
                  <a:rPr lang="en-US" dirty="0" smtClean="0"/>
                  <a:t>Parametric</a:t>
                </a:r>
              </a:p>
              <a:p>
                <a:pPr lvl="1"/>
                <a:r>
                  <a:rPr lang="en-US" dirty="0" smtClean="0"/>
                  <a:t>Multi modal</a:t>
                </a:r>
              </a:p>
              <a:p>
                <a:pPr lvl="1"/>
                <a:r>
                  <a:rPr lang="en-US" dirty="0" smtClean="0"/>
                  <a:t>Adaptive</a:t>
                </a:r>
              </a:p>
              <a:p>
                <a:r>
                  <a:rPr lang="en-US" dirty="0">
                    <a:solidFill>
                      <a:srgbClr val="990099"/>
                    </a:solidFill>
                  </a:rPr>
                  <a:t>Parameters: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336600"/>
                        </a:solidFill>
                        <a:latin typeface="Cambria Math"/>
                      </a:rPr>
                      <m:t>𝛼</m:t>
                    </m:r>
                    <m:r>
                      <a:rPr lang="en-US" i="1">
                        <a:solidFill>
                          <a:srgbClr val="336600"/>
                        </a:solidFill>
                        <a:latin typeface="Cambria Math"/>
                      </a:rPr>
                      <m:t>, </m:t>
                    </m:r>
                    <m:r>
                      <a:rPr lang="en-US" i="1">
                        <a:solidFill>
                          <a:srgbClr val="336600"/>
                        </a:solidFill>
                        <a:latin typeface="Cambria Math"/>
                      </a:rPr>
                      <m:t>𝑇</m:t>
                    </m:r>
                    <m:r>
                      <a:rPr lang="en-US" i="1">
                        <a:solidFill>
                          <a:srgbClr val="336600"/>
                        </a:solidFill>
                        <a:latin typeface="Cambria Math"/>
                      </a:rPr>
                      <m:t>, </m:t>
                    </m:r>
                    <m:r>
                      <a:rPr lang="en-US" i="1">
                        <a:solidFill>
                          <a:srgbClr val="336600"/>
                        </a:solidFill>
                        <a:latin typeface="Cambria Math"/>
                      </a:rPr>
                      <m:t>𝐾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37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33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9B69DE0-31E5-479F-97E7-9693DB5BA697}" type="slidenum">
              <a:rPr lang="he-IL" altLang="en-US" smtClean="0"/>
              <a:pPr/>
              <a:t>36</a:t>
            </a:fld>
            <a:endParaRPr lang="en-US" altLang="en-US" smtClean="0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Problems</a:t>
            </a:r>
          </a:p>
        </p:txBody>
      </p:sp>
      <p:sp>
        <p:nvSpPr>
          <p:cNvPr id="613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Unstable camera</a:t>
            </a:r>
          </a:p>
          <a:p>
            <a:r>
              <a:rPr lang="en-US" dirty="0" smtClean="0"/>
              <a:t>Moving camera</a:t>
            </a:r>
          </a:p>
          <a:p>
            <a:r>
              <a:rPr lang="en-US" dirty="0" smtClean="0"/>
              <a:t>Changes of light</a:t>
            </a:r>
          </a:p>
          <a:p>
            <a:r>
              <a:rPr lang="en-US" dirty="0" smtClean="0"/>
              <a:t>Moving background: </a:t>
            </a:r>
            <a:r>
              <a:rPr lang="en-US" sz="2800" dirty="0" smtClean="0"/>
              <a:t>Water, Trees, Clouds …</a:t>
            </a:r>
          </a:p>
          <a:p>
            <a:r>
              <a:rPr lang="en-US" dirty="0" smtClean="0"/>
              <a:t>New stationary objects to the background and Removal of old stationary objects</a:t>
            </a:r>
          </a:p>
          <a:p>
            <a:r>
              <a:rPr lang="en-US" dirty="0" smtClean="0"/>
              <a:t>Shadows of the moving objects</a:t>
            </a:r>
          </a:p>
          <a:p>
            <a:pPr>
              <a:buFont typeface="Wingdings" pitchFamily="2" charset="2"/>
              <a:buNone/>
            </a:pPr>
            <a:endParaRPr lang="en-US" dirty="0" smtClean="0"/>
          </a:p>
          <a:p>
            <a:pPr lvl="1">
              <a:buFont typeface="Wingdings" pitchFamily="2" charset="2"/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734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3379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8F9C780-8AED-42D8-8F41-172BD3FB9A5D}" type="slidenum">
              <a:rPr lang="he-IL" altLang="en-US" smtClean="0"/>
              <a:pPr/>
              <a:t>37</a:t>
            </a:fld>
            <a:endParaRPr lang="en-US" altLang="en-US" smtClean="0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Sophisticate Methods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Integrate </a:t>
            </a:r>
            <a:r>
              <a:rPr lang="en-US" sz="2800" dirty="0"/>
              <a:t>motion information from several frames</a:t>
            </a:r>
          </a:p>
          <a:p>
            <a:pPr>
              <a:lnSpc>
                <a:spcPct val="90000"/>
              </a:lnSpc>
            </a:pPr>
            <a:endParaRPr lang="en-US" sz="2800" smtClean="0"/>
          </a:p>
          <a:p>
            <a:pPr>
              <a:lnSpc>
                <a:spcPct val="90000"/>
              </a:lnSpc>
            </a:pPr>
            <a:r>
              <a:rPr lang="en-US" sz="2800" smtClean="0"/>
              <a:t>Use </a:t>
            </a:r>
            <a:r>
              <a:rPr lang="en-US" sz="2800" dirty="0" smtClean="0"/>
              <a:t>patch descriptors </a:t>
            </a:r>
            <a:br>
              <a:rPr lang="en-US" sz="2800" dirty="0" smtClean="0"/>
            </a:br>
            <a:r>
              <a:rPr lang="en-US" sz="2800" dirty="0" smtClean="0"/>
              <a:t>(e.g., color </a:t>
            </a:r>
            <a:r>
              <a:rPr lang="en-US" sz="2800" dirty="0" err="1" smtClean="0"/>
              <a:t>histogram,HOGS</a:t>
            </a:r>
            <a:r>
              <a:rPr lang="en-US" sz="2800" dirty="0" smtClean="0"/>
              <a:t>)</a:t>
            </a:r>
            <a:endParaRPr lang="en-US" sz="2800" dirty="0"/>
          </a:p>
          <a:p>
            <a:pPr>
              <a:lnSpc>
                <a:spcPct val="90000"/>
              </a:lnSpc>
            </a:pPr>
            <a:endParaRPr lang="en-US" dirty="0" smtClean="0"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ea typeface="+mn-ea"/>
                <a:cs typeface="+mn-cs"/>
              </a:rPr>
              <a:t>Use features (e.g., contours)</a:t>
            </a:r>
          </a:p>
          <a:p>
            <a:pPr>
              <a:lnSpc>
                <a:spcPct val="90000"/>
              </a:lnSpc>
            </a:pP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Sophisticated </a:t>
            </a:r>
            <a:r>
              <a:rPr lang="en-US" sz="2800" dirty="0"/>
              <a:t>segmentation methods</a:t>
            </a:r>
          </a:p>
          <a:p>
            <a:pPr>
              <a:lnSpc>
                <a:spcPct val="90000"/>
              </a:lnSpc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22434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83656ED-EE6C-45FC-BE5A-C7EEF47E6C3B}" type="slidenum">
              <a:rPr lang="he-IL" altLang="en-US" smtClean="0"/>
              <a:pPr/>
              <a:t>38</a:t>
            </a:fld>
            <a:endParaRPr lang="en-US" altLang="en-US" smtClean="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</a:t>
            </a:r>
            <a:r>
              <a:rPr lang="en-US" smtClean="0"/>
              <a:t>Issues</a:t>
            </a:r>
            <a:endParaRPr lang="en-US" dirty="0" smtClean="0"/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Moving camera</a:t>
            </a:r>
          </a:p>
          <a:p>
            <a:r>
              <a:rPr lang="en-US" smtClean="0"/>
              <a:t>Real time computation</a:t>
            </a:r>
          </a:p>
        </p:txBody>
      </p:sp>
    </p:spTree>
    <p:extLst>
      <p:ext uri="{BB962C8B-B14F-4D97-AF65-F5344CB8AC3E}">
        <p14:creationId xmlns:p14="http://schemas.microsoft.com/office/powerpoint/2010/main" val="244432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838200"/>
            <a:ext cx="7772400" cy="1143000"/>
          </a:xfrm>
        </p:spPr>
        <p:txBody>
          <a:bodyPr/>
          <a:lstStyle/>
          <a:p>
            <a:r>
              <a:rPr lang="en-US" dirty="0" smtClean="0"/>
              <a:t>Moving Camera – </a:t>
            </a:r>
            <a:br>
              <a:rPr lang="en-US" dirty="0" smtClean="0"/>
            </a:br>
            <a:r>
              <a:rPr lang="en-US" dirty="0" smtClean="0"/>
              <a:t>Making Life Simple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03F516-853F-45C3-9FA8-A2E0EEB21573}" type="slidenum">
              <a:rPr lang="he-IL" altLang="en-US" smtClean="0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4" name="Rectangle 3"/>
          <p:cNvSpPr/>
          <p:nvPr/>
        </p:nvSpPr>
        <p:spPr>
          <a:xfrm>
            <a:off x="1447800" y="2971800"/>
            <a:ext cx="655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http://youtu.be/0L34HsXXU00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3EC75FE-43F2-4E75-909B-560750AEF586}" type="slidenum">
              <a:rPr lang="he-IL" altLang="en-US" smtClean="0"/>
              <a:pPr/>
              <a:t>4</a:t>
            </a:fld>
            <a:endParaRPr lang="en-US" altLang="en-US" smtClean="0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Object Segmentation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Using background subtraction</a:t>
            </a:r>
          </a:p>
        </p:txBody>
      </p:sp>
    </p:spTree>
    <p:extLst>
      <p:ext uri="{BB962C8B-B14F-4D97-AF65-F5344CB8AC3E}">
        <p14:creationId xmlns:p14="http://schemas.microsoft.com/office/powerpoint/2010/main" val="112387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Optical Flow:</a:t>
            </a:r>
          </a:p>
          <a:p>
            <a:pPr lvl="1"/>
            <a:r>
              <a:rPr lang="en-US" dirty="0" smtClean="0"/>
              <a:t>Assumptions</a:t>
            </a:r>
          </a:p>
          <a:p>
            <a:pPr lvl="1"/>
            <a:r>
              <a:rPr lang="en-US" dirty="0" smtClean="0"/>
              <a:t>Pairs of images</a:t>
            </a:r>
          </a:p>
          <a:p>
            <a:pPr lvl="1"/>
            <a:r>
              <a:rPr lang="en-US" dirty="0" smtClean="0"/>
              <a:t>Multi scale</a:t>
            </a:r>
          </a:p>
          <a:p>
            <a:r>
              <a:rPr lang="en-US" dirty="0" smtClean="0"/>
              <a:t>Change Detection</a:t>
            </a:r>
          </a:p>
          <a:p>
            <a:pPr lvl="1"/>
            <a:r>
              <a:rPr lang="en-US" dirty="0" smtClean="0"/>
              <a:t>Learn and model the background</a:t>
            </a:r>
          </a:p>
          <a:p>
            <a:pPr lvl="1"/>
            <a:r>
              <a:rPr lang="en-US" dirty="0" smtClean="0"/>
              <a:t>Compare a frame to the BG</a:t>
            </a:r>
          </a:p>
          <a:p>
            <a:pPr lvl="1"/>
            <a:r>
              <a:rPr lang="en-US" dirty="0" smtClean="0"/>
              <a:t>Mixture of Gaussians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BAF89D1-727C-46BB-937B-A091C829F944}" type="slidenum">
              <a:rPr lang="he-IL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704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he-I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Stauffer &amp; </a:t>
            </a:r>
            <a:r>
              <a:rPr lang="en-US" sz="1800" dirty="0" err="1" smtClean="0">
                <a:solidFill>
                  <a:schemeClr val="tx1"/>
                </a:solidFill>
              </a:rPr>
              <a:t>Grimson</a:t>
            </a:r>
            <a:r>
              <a:rPr lang="en-US" sz="1800" dirty="0" smtClean="0">
                <a:solidFill>
                  <a:schemeClr val="tx1"/>
                </a:solidFill>
              </a:rPr>
              <a:t>. “Adaptive </a:t>
            </a:r>
            <a:r>
              <a:rPr lang="en-US" sz="1800" dirty="0">
                <a:solidFill>
                  <a:schemeClr val="tx1"/>
                </a:solidFill>
              </a:rPr>
              <a:t>background mixture models for real-time </a:t>
            </a:r>
            <a:r>
              <a:rPr lang="en-US" sz="1800" dirty="0" smtClean="0">
                <a:solidFill>
                  <a:schemeClr val="tx1"/>
                </a:solidFill>
              </a:rPr>
              <a:t>tracking”. </a:t>
            </a:r>
            <a:r>
              <a:rPr lang="en-US" sz="1800" dirty="0">
                <a:solidFill>
                  <a:schemeClr val="tx1"/>
                </a:solidFill>
              </a:rPr>
              <a:t>In IEEE </a:t>
            </a:r>
            <a:r>
              <a:rPr lang="en-US" sz="1800" i="1" dirty="0" smtClean="0">
                <a:solidFill>
                  <a:schemeClr val="tx1"/>
                </a:solidFill>
              </a:rPr>
              <a:t>Computer </a:t>
            </a:r>
            <a:r>
              <a:rPr lang="en-US" sz="1800" i="1" dirty="0">
                <a:solidFill>
                  <a:schemeClr val="tx1"/>
                </a:solidFill>
              </a:rPr>
              <a:t>Vision and Pattern </a:t>
            </a:r>
            <a:r>
              <a:rPr lang="en-US" sz="1800" i="1" dirty="0" smtClean="0">
                <a:solidFill>
                  <a:schemeClr val="tx1"/>
                </a:solidFill>
              </a:rPr>
              <a:t>Recognition (CVPR)</a:t>
            </a:r>
            <a:r>
              <a:rPr lang="en-US" sz="1800" dirty="0" smtClean="0">
                <a:solidFill>
                  <a:schemeClr val="tx1"/>
                </a:solidFill>
              </a:rPr>
              <a:t> 1999.</a:t>
            </a:r>
          </a:p>
        </p:txBody>
      </p:sp>
    </p:spTree>
    <p:extLst>
      <p:ext uri="{BB962C8B-B14F-4D97-AF65-F5344CB8AC3E}">
        <p14:creationId xmlns:p14="http://schemas.microsoft.com/office/powerpoint/2010/main" val="54168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7CCD3F8-8886-4040-A203-7E8677BCFCB4}" type="slidenum">
              <a:rPr lang="he-IL" altLang="en-US" smtClean="0"/>
              <a:pPr/>
              <a:t>5</a:t>
            </a:fld>
            <a:endParaRPr lang="en-US" altLang="en-US" smtClean="0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7772400" cy="1143000"/>
          </a:xfrm>
        </p:spPr>
        <p:txBody>
          <a:bodyPr/>
          <a:lstStyle/>
          <a:p>
            <a:r>
              <a:rPr lang="en-US" smtClean="0"/>
              <a:t>Making life simple</a:t>
            </a:r>
          </a:p>
        </p:txBody>
      </p:sp>
      <p:pic>
        <p:nvPicPr>
          <p:cNvPr id="50180" name="Picture 3" descr="The image “http://www.csudh.edu/televisionarts/images/BlueScreenVirtualSet.jpg” cannot be displayed, because it contains errors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219200"/>
            <a:ext cx="82296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Text Box 4"/>
          <p:cNvSpPr txBox="1">
            <a:spLocks noChangeArrowheads="1"/>
          </p:cNvSpPr>
          <p:nvPr/>
        </p:nvSpPr>
        <p:spPr bwMode="auto">
          <a:xfrm>
            <a:off x="2743200" y="6172200"/>
            <a:ext cx="6229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Borrowed from Alexei Efros, CMU, Fall 2005</a:t>
            </a:r>
          </a:p>
        </p:txBody>
      </p:sp>
    </p:spTree>
    <p:extLst>
      <p:ext uri="{BB962C8B-B14F-4D97-AF65-F5344CB8AC3E}">
        <p14:creationId xmlns:p14="http://schemas.microsoft.com/office/powerpoint/2010/main" val="9550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9295949-940C-4CD8-ABFF-3D934FA490A3}" type="slidenum">
              <a:rPr lang="he-IL" altLang="en-US" smtClean="0"/>
              <a:pPr/>
              <a:t>6</a:t>
            </a:fld>
            <a:endParaRPr lang="en-US" altLang="en-US" smtClean="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does Superman fly?</a:t>
            </a:r>
          </a:p>
        </p:txBody>
      </p:sp>
      <p:sp>
        <p:nvSpPr>
          <p:cNvPr id="74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4841875"/>
            <a:ext cx="8178800" cy="13303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Image Matting and Compositing?</a:t>
            </a:r>
          </a:p>
        </p:txBody>
      </p:sp>
      <p:pic>
        <p:nvPicPr>
          <p:cNvPr id="51205" name="Picture 4"/>
          <p:cNvPicPr>
            <a:picLocks noChangeAspect="1" noChangeArrowheads="1"/>
          </p:cNvPicPr>
          <p:nvPr/>
        </p:nvPicPr>
        <p:blipFill>
          <a:blip r:embed="rId3" cstate="print"/>
          <a:srcRect l="3143" t="33389" r="53644" b="41779"/>
          <a:stretch>
            <a:fillRect/>
          </a:stretch>
        </p:blipFill>
        <p:spPr bwMode="auto">
          <a:xfrm>
            <a:off x="914400" y="1524000"/>
            <a:ext cx="731520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6" name="Text Box 5"/>
          <p:cNvSpPr txBox="1">
            <a:spLocks noChangeArrowheads="1"/>
          </p:cNvSpPr>
          <p:nvPr/>
        </p:nvSpPr>
        <p:spPr bwMode="auto">
          <a:xfrm>
            <a:off x="0" y="6491288"/>
            <a:ext cx="6229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Borrowed from Alexei Efros, CMU, Fall 2005</a:t>
            </a:r>
          </a:p>
        </p:txBody>
      </p:sp>
    </p:spTree>
    <p:extLst>
      <p:ext uri="{BB962C8B-B14F-4D97-AF65-F5344CB8AC3E}">
        <p14:creationId xmlns:p14="http://schemas.microsoft.com/office/powerpoint/2010/main" val="66160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035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7FCC5AD-0FA6-4C14-B70B-545E7A91BA6A}" type="slidenum">
              <a:rPr lang="he-IL" altLang="en-US" smtClean="0"/>
              <a:pPr/>
              <a:t>7</a:t>
            </a:fld>
            <a:endParaRPr lang="en-US" altLang="en-US" smtClean="0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Application</a:t>
            </a:r>
            <a:endParaRPr lang="en-GB" dirty="0" smtClean="0"/>
          </a:p>
        </p:txBody>
      </p:sp>
      <p:pic>
        <p:nvPicPr>
          <p:cNvPr id="6" name="red08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1524000" y="4343400"/>
            <a:ext cx="6172200" cy="2314575"/>
          </a:xfrm>
          <a:prstGeom prst="rect">
            <a:avLst/>
          </a:prstGeom>
        </p:spPr>
      </p:pic>
      <p:pic>
        <p:nvPicPr>
          <p:cNvPr id="10" name="red07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1524000" y="1828800"/>
            <a:ext cx="61722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2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Change Detection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990099"/>
                </a:solidFill>
              </a:rPr>
              <a:t>Problem: </a:t>
            </a:r>
            <a:r>
              <a:rPr lang="en-US" dirty="0"/>
              <a:t>detect the moving regions in the </a:t>
            </a:r>
            <a:r>
              <a:rPr lang="en-US" dirty="0" smtClean="0"/>
              <a:t>scene</a:t>
            </a:r>
          </a:p>
          <a:p>
            <a:r>
              <a:rPr lang="en-US" dirty="0" smtClean="0">
                <a:solidFill>
                  <a:srgbClr val="990099"/>
                </a:solidFill>
              </a:rPr>
              <a:t>Input: </a:t>
            </a:r>
            <a:r>
              <a:rPr lang="en-US" dirty="0" smtClean="0"/>
              <a:t>a sequence of frames taken  </a:t>
            </a:r>
            <a:r>
              <a:rPr lang="en-US" dirty="0"/>
              <a:t>from a fixed </a:t>
            </a:r>
            <a:r>
              <a:rPr lang="en-US" dirty="0" smtClean="0"/>
              <a:t>camera </a:t>
            </a:r>
            <a:br>
              <a:rPr lang="en-US" dirty="0" smtClean="0"/>
            </a:br>
            <a:r>
              <a:rPr lang="en-US" dirty="0" smtClean="0"/>
              <a:t>(e.g., by a </a:t>
            </a:r>
            <a:r>
              <a:rPr lang="en-US" dirty="0"/>
              <a:t>surveillance </a:t>
            </a:r>
            <a:r>
              <a:rPr lang="en-US" dirty="0" smtClean="0"/>
              <a:t>camera)</a:t>
            </a:r>
          </a:p>
          <a:p>
            <a:r>
              <a:rPr lang="en-US" dirty="0" smtClean="0">
                <a:solidFill>
                  <a:srgbClr val="990099"/>
                </a:solidFill>
              </a:rPr>
              <a:t>Output</a:t>
            </a:r>
            <a:r>
              <a:rPr lang="en-US" dirty="0" smtClean="0"/>
              <a:t>: for </a:t>
            </a:r>
            <a:r>
              <a:rPr lang="en-US" i="1" dirty="0" smtClean="0"/>
              <a:t>each pixel </a:t>
            </a:r>
            <a:r>
              <a:rPr lang="en-US" dirty="0" smtClean="0"/>
              <a:t>determine if it belongs to the foreground or background</a:t>
            </a:r>
          </a:p>
          <a:p>
            <a:r>
              <a:rPr lang="en-US" dirty="0" smtClean="0">
                <a:solidFill>
                  <a:srgbClr val="990099"/>
                </a:solidFill>
              </a:rPr>
              <a:t>Extension: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Moving camera</a:t>
            </a:r>
          </a:p>
          <a:p>
            <a:pPr lvl="1"/>
            <a:r>
              <a:rPr lang="en-US" dirty="0" smtClean="0"/>
              <a:t>Segmentation</a:t>
            </a:r>
          </a:p>
          <a:p>
            <a:pPr lvl="1"/>
            <a:r>
              <a:rPr lang="en-US" dirty="0"/>
              <a:t>Regions rather than pixels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407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7C82B06-CD3B-4780-9762-AB64BE114375}" type="slidenum">
              <a:rPr lang="he-IL" altLang="en-US" smtClean="0"/>
              <a:pPr/>
              <a:t>9</a:t>
            </a:fld>
            <a:endParaRPr lang="en-US" altLang="en-US" smtClean="0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Subtraction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" y="1828800"/>
            <a:ext cx="8178800" cy="4171950"/>
          </a:xfrm>
        </p:spPr>
        <p:txBody>
          <a:bodyPr/>
          <a:lstStyle/>
          <a:p>
            <a:pPr marL="609600" indent="-609600">
              <a:buFont typeface="Wingdings" pitchFamily="2" charset="2"/>
              <a:buNone/>
            </a:pPr>
            <a:r>
              <a:rPr lang="en-US" sz="2800" b="1" dirty="0" smtClean="0">
                <a:solidFill>
                  <a:srgbClr val="990099"/>
                </a:solidFill>
              </a:rPr>
              <a:t>Input:</a:t>
            </a:r>
            <a:r>
              <a:rPr lang="en-US" sz="2800" b="1" dirty="0" smtClean="0"/>
              <a:t> </a:t>
            </a:r>
          </a:p>
          <a:p>
            <a:pPr marL="609600" indent="-609600"/>
            <a:r>
              <a:rPr lang="en-US" sz="2800" dirty="0" smtClean="0"/>
              <a:t>A sequence of </a:t>
            </a:r>
            <a:r>
              <a:rPr lang="en-US" sz="2800" i="1" dirty="0" smtClean="0">
                <a:solidFill>
                  <a:srgbClr val="008000"/>
                </a:solidFill>
              </a:rPr>
              <a:t>n </a:t>
            </a:r>
            <a:r>
              <a:rPr lang="en-US" sz="2800" dirty="0" smtClean="0"/>
              <a:t>images: </a:t>
            </a:r>
            <a:r>
              <a:rPr lang="en-US" sz="2800" dirty="0" smtClean="0">
                <a:solidFill>
                  <a:srgbClr val="006600"/>
                </a:solidFill>
              </a:rPr>
              <a:t>I</a:t>
            </a:r>
            <a:r>
              <a:rPr lang="en-US" sz="2800" baseline="-25000" dirty="0" smtClean="0">
                <a:solidFill>
                  <a:srgbClr val="006600"/>
                </a:solidFill>
              </a:rPr>
              <a:t>1</a:t>
            </a:r>
            <a:r>
              <a:rPr lang="en-US" sz="2800" dirty="0" smtClean="0">
                <a:solidFill>
                  <a:srgbClr val="006600"/>
                </a:solidFill>
              </a:rPr>
              <a:t>,I</a:t>
            </a:r>
            <a:r>
              <a:rPr lang="en-US" sz="2800" baseline="-25000" dirty="0" smtClean="0">
                <a:solidFill>
                  <a:srgbClr val="006600"/>
                </a:solidFill>
              </a:rPr>
              <a:t>2</a:t>
            </a:r>
            <a:r>
              <a:rPr lang="en-US" sz="2800" dirty="0" smtClean="0">
                <a:solidFill>
                  <a:srgbClr val="006600"/>
                </a:solidFill>
              </a:rPr>
              <a:t>,…,I</a:t>
            </a:r>
            <a:r>
              <a:rPr lang="en-US" sz="2800" baseline="-25000" dirty="0" smtClean="0">
                <a:solidFill>
                  <a:srgbClr val="006600"/>
                </a:solidFill>
              </a:rPr>
              <a:t>n</a:t>
            </a:r>
          </a:p>
          <a:p>
            <a:pPr marL="609600" indent="-609600"/>
            <a:r>
              <a:rPr lang="en-US" sz="2800" dirty="0" smtClean="0"/>
              <a:t>A threshold: </a:t>
            </a:r>
            <a:r>
              <a:rPr lang="en-US" sz="2800" dirty="0" err="1" smtClean="0">
                <a:solidFill>
                  <a:srgbClr val="006600"/>
                </a:solidFill>
              </a:rPr>
              <a:t>th</a:t>
            </a:r>
            <a:endParaRPr lang="en-US" sz="2800" dirty="0" smtClean="0"/>
          </a:p>
          <a:p>
            <a:pPr marL="609600" indent="-609600">
              <a:buFont typeface="Wingdings" pitchFamily="2" charset="2"/>
              <a:buNone/>
            </a:pPr>
            <a:r>
              <a:rPr lang="en-US" sz="2800" b="1" dirty="0" smtClean="0">
                <a:solidFill>
                  <a:srgbClr val="990099"/>
                </a:solidFill>
              </a:rPr>
              <a:t>Naive algorithm: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sz="2800" dirty="0" smtClean="0"/>
              <a:t>Learn the background, </a:t>
            </a:r>
            <a:r>
              <a:rPr lang="en-US" sz="2800" dirty="0" smtClean="0">
                <a:solidFill>
                  <a:srgbClr val="006600"/>
                </a:solidFill>
              </a:rPr>
              <a:t>I</a:t>
            </a:r>
            <a:r>
              <a:rPr lang="en-US" sz="2800" baseline="-25000" dirty="0" smtClean="0">
                <a:solidFill>
                  <a:srgbClr val="006600"/>
                </a:solidFill>
              </a:rPr>
              <a:t>B</a:t>
            </a:r>
            <a:endParaRPr lang="en-US" sz="2800" dirty="0" smtClean="0">
              <a:solidFill>
                <a:srgbClr val="006600"/>
              </a:solidFill>
            </a:endParaRP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sz="2800" dirty="0" smtClean="0"/>
              <a:t>Compute the point wise difference </a:t>
            </a:r>
            <a:r>
              <a:rPr lang="en-US" sz="2800" dirty="0" err="1" smtClean="0">
                <a:solidFill>
                  <a:srgbClr val="006600"/>
                </a:solidFill>
              </a:rPr>
              <a:t>d</a:t>
            </a:r>
            <a:r>
              <a:rPr lang="en-US" sz="2800" baseline="-25000" dirty="0" err="1" smtClean="0">
                <a:solidFill>
                  <a:srgbClr val="006600"/>
                </a:solidFill>
              </a:rPr>
              <a:t>k</a:t>
            </a:r>
            <a:r>
              <a:rPr lang="en-US" sz="2800" dirty="0" smtClean="0">
                <a:solidFill>
                  <a:srgbClr val="006600"/>
                </a:solidFill>
              </a:rPr>
              <a:t>(</a:t>
            </a:r>
            <a:r>
              <a:rPr lang="en-US" sz="2800" dirty="0" err="1" smtClean="0">
                <a:solidFill>
                  <a:srgbClr val="006600"/>
                </a:solidFill>
              </a:rPr>
              <a:t>x,y</a:t>
            </a:r>
            <a:r>
              <a:rPr lang="en-US" sz="2800" dirty="0" smtClean="0">
                <a:solidFill>
                  <a:srgbClr val="006600"/>
                </a:solidFill>
              </a:rPr>
              <a:t>)=|I</a:t>
            </a:r>
            <a:r>
              <a:rPr lang="en-US" sz="2800" baseline="-25000" dirty="0" smtClean="0">
                <a:solidFill>
                  <a:srgbClr val="006600"/>
                </a:solidFill>
              </a:rPr>
              <a:t>B</a:t>
            </a:r>
            <a:r>
              <a:rPr lang="en-US" sz="2800" dirty="0" smtClean="0">
                <a:solidFill>
                  <a:srgbClr val="006600"/>
                </a:solidFill>
              </a:rPr>
              <a:t>(</a:t>
            </a:r>
            <a:r>
              <a:rPr lang="en-US" sz="2800" dirty="0" err="1" smtClean="0">
                <a:solidFill>
                  <a:srgbClr val="006600"/>
                </a:solidFill>
              </a:rPr>
              <a:t>x,y</a:t>
            </a:r>
            <a:r>
              <a:rPr lang="en-US" sz="2800" dirty="0" smtClean="0">
                <a:solidFill>
                  <a:srgbClr val="006600"/>
                </a:solidFill>
              </a:rPr>
              <a:t>)-</a:t>
            </a:r>
            <a:r>
              <a:rPr lang="en-US" sz="2800" dirty="0" err="1" smtClean="0">
                <a:solidFill>
                  <a:srgbClr val="006600"/>
                </a:solidFill>
              </a:rPr>
              <a:t>I</a:t>
            </a:r>
            <a:r>
              <a:rPr lang="en-US" sz="2800" baseline="-25000" dirty="0" err="1" smtClean="0">
                <a:solidFill>
                  <a:srgbClr val="006600"/>
                </a:solidFill>
              </a:rPr>
              <a:t>k</a:t>
            </a:r>
            <a:r>
              <a:rPr lang="en-US" sz="2800" dirty="0" smtClean="0">
                <a:solidFill>
                  <a:srgbClr val="006600"/>
                </a:solidFill>
              </a:rPr>
              <a:t>(</a:t>
            </a:r>
            <a:r>
              <a:rPr lang="en-US" sz="2800" dirty="0" err="1" smtClean="0">
                <a:solidFill>
                  <a:srgbClr val="006600"/>
                </a:solidFill>
              </a:rPr>
              <a:t>x,y</a:t>
            </a:r>
            <a:r>
              <a:rPr lang="en-US" sz="2800" dirty="0" smtClean="0">
                <a:solidFill>
                  <a:srgbClr val="006600"/>
                </a:solidFill>
              </a:rPr>
              <a:t>)|</a:t>
            </a:r>
          </a:p>
          <a:p>
            <a:pPr marL="609600" indent="-609600">
              <a:buFont typeface="Wingdings" pitchFamily="2" charset="2"/>
              <a:buAutoNum type="arabicPeriod"/>
            </a:pPr>
            <a:r>
              <a:rPr lang="en-US" sz="2800" dirty="0" smtClean="0"/>
              <a:t>If </a:t>
            </a:r>
            <a:r>
              <a:rPr lang="en-US" sz="2800" dirty="0" smtClean="0">
                <a:solidFill>
                  <a:srgbClr val="006600"/>
                </a:solidFill>
              </a:rPr>
              <a:t>|</a:t>
            </a:r>
            <a:r>
              <a:rPr lang="en-US" sz="2800" dirty="0" err="1" smtClean="0">
                <a:solidFill>
                  <a:srgbClr val="006600"/>
                </a:solidFill>
              </a:rPr>
              <a:t>d</a:t>
            </a:r>
            <a:r>
              <a:rPr lang="en-US" sz="2800" baseline="-25000" dirty="0" err="1" smtClean="0">
                <a:solidFill>
                  <a:srgbClr val="006600"/>
                </a:solidFill>
              </a:rPr>
              <a:t>k</a:t>
            </a:r>
            <a:r>
              <a:rPr lang="en-US" sz="2800" dirty="0" smtClean="0">
                <a:solidFill>
                  <a:srgbClr val="006600"/>
                </a:solidFill>
              </a:rPr>
              <a:t>(</a:t>
            </a:r>
            <a:r>
              <a:rPr lang="en-US" sz="2800" dirty="0" err="1" smtClean="0">
                <a:solidFill>
                  <a:srgbClr val="006600"/>
                </a:solidFill>
              </a:rPr>
              <a:t>x,y</a:t>
            </a:r>
            <a:r>
              <a:rPr lang="en-US" sz="2800" dirty="0" smtClean="0">
                <a:solidFill>
                  <a:srgbClr val="006600"/>
                </a:solidFill>
              </a:rPr>
              <a:t>)|&gt;</a:t>
            </a:r>
            <a:r>
              <a:rPr lang="en-US" sz="2800" dirty="0" err="1" smtClean="0">
                <a:solidFill>
                  <a:srgbClr val="006600"/>
                </a:solidFill>
              </a:rPr>
              <a:t>th</a:t>
            </a:r>
            <a:r>
              <a:rPr lang="en-US" sz="2800" dirty="0" smtClean="0"/>
              <a:t> label </a:t>
            </a:r>
            <a:r>
              <a:rPr lang="en-US" sz="2800" dirty="0" smtClean="0">
                <a:solidFill>
                  <a:srgbClr val="006600"/>
                </a:solidFill>
              </a:rPr>
              <a:t>(</a:t>
            </a:r>
            <a:r>
              <a:rPr lang="en-US" sz="2800" dirty="0" err="1" smtClean="0">
                <a:solidFill>
                  <a:srgbClr val="006600"/>
                </a:solidFill>
              </a:rPr>
              <a:t>x,y</a:t>
            </a:r>
            <a:r>
              <a:rPr lang="en-US" sz="2800" dirty="0" smtClean="0">
                <a:solidFill>
                  <a:srgbClr val="006600"/>
                </a:solidFill>
              </a:rPr>
              <a:t>)</a:t>
            </a:r>
            <a:r>
              <a:rPr lang="en-US" sz="2800" dirty="0" smtClean="0"/>
              <a:t> as moving</a:t>
            </a:r>
          </a:p>
          <a:p>
            <a:pPr marL="609600" indent="-609600"/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77411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ass8">
  <a:themeElements>
    <a:clrScheme name="class8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lass8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 (Hebrew)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 (Hebrew)" pitchFamily="18" charset="0"/>
          </a:defRPr>
        </a:defPPr>
      </a:lstStyle>
    </a:lnDef>
  </a:objectDefaults>
  <a:extraClrSchemeLst>
    <a:extraClrScheme>
      <a:clrScheme name="class8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8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8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8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8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8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8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G:\vision-03\Talks-03\class8.ppt</Template>
  <TotalTime>18002</TotalTime>
  <Words>795</Words>
  <Application>Microsoft Office PowerPoint</Application>
  <PresentationFormat>On-screen Show (4:3)</PresentationFormat>
  <Paragraphs>275</Paragraphs>
  <Slides>41</Slides>
  <Notes>13</Notes>
  <HiddenSlides>0</HiddenSlides>
  <MMClips>6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6" baseType="lpstr">
      <vt:lpstr>新細明體</vt:lpstr>
      <vt:lpstr>Arial</vt:lpstr>
      <vt:lpstr>Arial Black</vt:lpstr>
      <vt:lpstr>Calibri</vt:lpstr>
      <vt:lpstr>Cambria Math</vt:lpstr>
      <vt:lpstr>Comic Sans MS</vt:lpstr>
      <vt:lpstr>sans-serif</vt:lpstr>
      <vt:lpstr>Symbol</vt:lpstr>
      <vt:lpstr>Tahoma</vt:lpstr>
      <vt:lpstr>Times New Roman</vt:lpstr>
      <vt:lpstr>Times New Roman (Hebrew)</vt:lpstr>
      <vt:lpstr>Wingdings</vt:lpstr>
      <vt:lpstr>class8</vt:lpstr>
      <vt:lpstr>Office Theme</vt:lpstr>
      <vt:lpstr>Equation</vt:lpstr>
      <vt:lpstr>Change Detection Class 7 </vt:lpstr>
      <vt:lpstr>Where to look?</vt:lpstr>
      <vt:lpstr>Change Detection</vt:lpstr>
      <vt:lpstr>Object Segmentation</vt:lpstr>
      <vt:lpstr>Making life simple</vt:lpstr>
      <vt:lpstr>How does Superman fly?</vt:lpstr>
      <vt:lpstr>Another Application</vt:lpstr>
      <vt:lpstr>Simple Change Detection</vt:lpstr>
      <vt:lpstr>Background Subtraction</vt:lpstr>
      <vt:lpstr>Background Model: Pixel</vt:lpstr>
      <vt:lpstr>Example</vt:lpstr>
      <vt:lpstr>PowerPoint Presentation</vt:lpstr>
      <vt:lpstr>Average/Median Image</vt:lpstr>
      <vt:lpstr>Background Subtraction</vt:lpstr>
      <vt:lpstr>Limitations</vt:lpstr>
      <vt:lpstr>Exmple1</vt:lpstr>
      <vt:lpstr>Parametric Pixel Modeling</vt:lpstr>
      <vt:lpstr>Example 2</vt:lpstr>
      <vt:lpstr>Background Distribution</vt:lpstr>
      <vt:lpstr>Model the pdf</vt:lpstr>
      <vt:lpstr>Model:  1D Gaussian</vt:lpstr>
      <vt:lpstr>How to set the  threshold ?</vt:lpstr>
      <vt:lpstr>How to set ?</vt:lpstr>
      <vt:lpstr>2D/3D Gaussian</vt:lpstr>
      <vt:lpstr>Gaussian Mixture Model (based on Stauffer et. al. 1999) </vt:lpstr>
      <vt:lpstr>Setting the Parameters</vt:lpstr>
      <vt:lpstr>Background Update</vt:lpstr>
      <vt:lpstr>Update μ_i  &amp; σ_i</vt:lpstr>
      <vt:lpstr>UnMatched: ∀i M(x_t,G_i )=0</vt:lpstr>
      <vt:lpstr>Update Weights</vt:lpstr>
      <vt:lpstr>Questions</vt:lpstr>
      <vt:lpstr>The Background </vt:lpstr>
      <vt:lpstr>The Classification</vt:lpstr>
      <vt:lpstr>Tradeoff Discussion</vt:lpstr>
      <vt:lpstr>GMM: Summary</vt:lpstr>
      <vt:lpstr>Additional Problems</vt:lpstr>
      <vt:lpstr>More Sophisticate Methods</vt:lpstr>
      <vt:lpstr>More Issues</vt:lpstr>
      <vt:lpstr>Moving Camera –  Making Life Simple</vt:lpstr>
      <vt:lpstr>Summary</vt:lpstr>
      <vt:lpstr>References</vt:lpstr>
    </vt:vector>
  </TitlesOfParts>
  <Company>idc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8</dc:title>
  <dc:creator>idc</dc:creator>
  <cp:lastModifiedBy>Moses Yael</cp:lastModifiedBy>
  <cp:revision>292</cp:revision>
  <cp:lastPrinted>2000-04-04T08:08:04Z</cp:lastPrinted>
  <dcterms:created xsi:type="dcterms:W3CDTF">2003-12-16T15:55:46Z</dcterms:created>
  <dcterms:modified xsi:type="dcterms:W3CDTF">2018-12-04T08:57:59Z</dcterms:modified>
</cp:coreProperties>
</file>